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52"/>
  </p:notesMasterIdLst>
  <p:sldIdLst>
    <p:sldId id="260" r:id="rId2"/>
    <p:sldId id="261" r:id="rId3"/>
    <p:sldId id="267" r:id="rId4"/>
    <p:sldId id="262" r:id="rId5"/>
    <p:sldId id="266" r:id="rId6"/>
    <p:sldId id="269" r:id="rId7"/>
    <p:sldId id="270" r:id="rId8"/>
    <p:sldId id="271" r:id="rId9"/>
    <p:sldId id="272" r:id="rId10"/>
    <p:sldId id="282" r:id="rId11"/>
    <p:sldId id="273" r:id="rId12"/>
    <p:sldId id="274" r:id="rId13"/>
    <p:sldId id="275" r:id="rId14"/>
    <p:sldId id="277" r:id="rId15"/>
    <p:sldId id="278" r:id="rId16"/>
    <p:sldId id="280" r:id="rId17"/>
    <p:sldId id="283" r:id="rId18"/>
    <p:sldId id="290" r:id="rId19"/>
    <p:sldId id="284" r:id="rId20"/>
    <p:sldId id="286" r:id="rId21"/>
    <p:sldId id="287" r:id="rId22"/>
    <p:sldId id="288" r:id="rId23"/>
    <p:sldId id="289" r:id="rId24"/>
    <p:sldId id="291" r:id="rId25"/>
    <p:sldId id="292" r:id="rId26"/>
    <p:sldId id="293" r:id="rId27"/>
    <p:sldId id="294" r:id="rId28"/>
    <p:sldId id="295" r:id="rId29"/>
    <p:sldId id="296" r:id="rId30"/>
    <p:sldId id="297" r:id="rId31"/>
    <p:sldId id="298" r:id="rId32"/>
    <p:sldId id="299" r:id="rId33"/>
    <p:sldId id="300" r:id="rId34"/>
    <p:sldId id="301" r:id="rId35"/>
    <p:sldId id="279" r:id="rId36"/>
    <p:sldId id="276" r:id="rId37"/>
    <p:sldId id="305" r:id="rId38"/>
    <p:sldId id="302" r:id="rId39"/>
    <p:sldId id="303" r:id="rId40"/>
    <p:sldId id="304" r:id="rId41"/>
    <p:sldId id="306" r:id="rId42"/>
    <p:sldId id="307" r:id="rId43"/>
    <p:sldId id="308" r:id="rId44"/>
    <p:sldId id="309" r:id="rId45"/>
    <p:sldId id="268" r:id="rId46"/>
    <p:sldId id="310" r:id="rId47"/>
    <p:sldId id="312" r:id="rId48"/>
    <p:sldId id="311" r:id="rId49"/>
    <p:sldId id="264" r:id="rId50"/>
    <p:sldId id="26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B0DEF17-45F7-4BA0-8188-2C6F5A98931A}">
          <p14:sldIdLst>
            <p14:sldId id="260"/>
            <p14:sldId id="261"/>
            <p14:sldId id="267"/>
            <p14:sldId id="262"/>
          </p14:sldIdLst>
        </p14:section>
        <p14:section name="the Good Life" id="{1907FF68-A1E7-4B44-8AC8-EFDE346ADCE5}">
          <p14:sldIdLst>
            <p14:sldId id="266"/>
            <p14:sldId id="269"/>
            <p14:sldId id="270"/>
            <p14:sldId id="271"/>
            <p14:sldId id="272"/>
            <p14:sldId id="282"/>
            <p14:sldId id="273"/>
            <p14:sldId id="274"/>
            <p14:sldId id="275"/>
            <p14:sldId id="277"/>
            <p14:sldId id="278"/>
            <p14:sldId id="280"/>
            <p14:sldId id="283"/>
            <p14:sldId id="290"/>
            <p14:sldId id="284"/>
            <p14:sldId id="286"/>
            <p14:sldId id="287"/>
            <p14:sldId id="288"/>
            <p14:sldId id="289"/>
            <p14:sldId id="291"/>
            <p14:sldId id="292"/>
            <p14:sldId id="293"/>
            <p14:sldId id="294"/>
            <p14:sldId id="295"/>
            <p14:sldId id="296"/>
            <p14:sldId id="297"/>
            <p14:sldId id="298"/>
            <p14:sldId id="299"/>
            <p14:sldId id="300"/>
            <p14:sldId id="301"/>
            <p14:sldId id="279"/>
            <p14:sldId id="276"/>
            <p14:sldId id="305"/>
            <p14:sldId id="302"/>
            <p14:sldId id="303"/>
            <p14:sldId id="304"/>
            <p14:sldId id="306"/>
            <p14:sldId id="307"/>
            <p14:sldId id="308"/>
            <p14:sldId id="309"/>
            <p14:sldId id="268"/>
            <p14:sldId id="310"/>
            <p14:sldId id="312"/>
          </p14:sldIdLst>
        </p14:section>
        <p14:section name="Conclusion" id="{5859FEE0-1088-4FBD-9BAA-71A6B4FB5B06}">
          <p14:sldIdLst>
            <p14:sldId id="311"/>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066" autoAdjust="0"/>
  </p:normalViewPr>
  <p:slideViewPr>
    <p:cSldViewPr snapToGrid="0">
      <p:cViewPr varScale="1">
        <p:scale>
          <a:sx n="86" d="100"/>
          <a:sy n="86" d="100"/>
        </p:scale>
        <p:origin x="12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62132-39B9-4FA3-897E-E4296ACDAB4E}" type="datetimeFigureOut">
              <a:rPr lang="en-US" smtClean="0"/>
              <a:t>8/26/2016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1950D-A960-4AD5-B857-6DF948CDC97E}" type="slidenum">
              <a:rPr lang="en-US" smtClean="0"/>
              <a:t>‹#›</a:t>
            </a:fld>
            <a:endParaRPr lang="en-US"/>
          </a:p>
        </p:txBody>
      </p:sp>
    </p:spTree>
    <p:extLst>
      <p:ext uri="{BB962C8B-B14F-4D97-AF65-F5344CB8AC3E}">
        <p14:creationId xmlns:p14="http://schemas.microsoft.com/office/powerpoint/2010/main" val="354793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Fop6_wN_OAhUS6WMKHTeaCgcQjB0IBg&amp;url=http://www.theschoolrun.com/what-number-line&amp;bvm=bv.130731782,d.cGc&amp;psig=AFQjCNHY2Wo58qIc9HJCN_R8gYLnBTE2kw&amp;ust=147231538921737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LkIuvwd_OAhVQ0WMKHRC9DpEQjB0IBg&amp;url=https://commons.wikimedia.org/wiki/File:Hamiltontrumbull-crop.jpg&amp;bvm=bv.130731782,d.cGc&amp;psig=AFQjCNFlXZj76gu6QyrtsiNLQijSjww5FA&amp;ust=147231563072513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s://www.theodysseyonline.com/life-lessons-learn-hamilton&amp;bvm=bv.130731782,d.cGc&amp;psig=AFQjCNGOduI7TheStbendh0qxA8pe_mD8w&amp;ust=1472318234570327"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cjuWRzt_OAhVWImMKHYlYALIQjB0IBg&amp;url=https://en.wikipedia.org/wiki/Nelson_Mandela&amp;bvm=bv.130731782,d.cGc&amp;psig=AFQjCNFAuxT5TJKqflOAr2NMN7QsiSzk3Q&amp;ust=147231895148369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Vjoigz9_OAhVG5WMKHQn4BbUQjB0IBg&amp;url=http://www.zimbio.com/photos/Nelson%2BMandela/Graca%2BMachel/One%2BOnly%2BCape%2BTown%2BLunch%2BBenefit%2BMandela%2BChildren/WAPNvKrorm0&amp;bvm=bv.130731782,d.cGc&amp;psig=AFQjCNHcdtyymqNVKoZRxA4sa9wunPSssg&amp;ust=147231935824881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accforum.org.uk/inspirational-people/&amp;bvm=bv.130731782,d.cGc&amp;psig=AFQjCNFWnlqkiEBMmnZmICrQ0eBpSnqq1w&amp;ust=147231983350835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topnews.in/people/nelson-mandela&amp;bvm=bv.130731782,d.cGc&amp;psig=AFQjCNFWnlqkiEBMmnZmICrQ0eBpSnqq1w&amp;ust=147231983350835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3A%2F%2Fhaggerston-tescos.tumblr.com%2Fpage%2F2&amp;bvm=bv.130731782,d.cGc&amp;psig=AFQjCNGWXvHrJYTbASFStWLb6ElFaDE8kg&amp;ust=1472324211323955"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S6ZPb4t_OAhVY3WMKHdzYC7YQjB0IBg&amp;url=http%3A%2F%2Fwww.newnownext.com%2Fbest-holiday-movie-ever-rudolph-the-red-nosed-reindeer%2F12%2F2013%2F&amp;bvm=bv.130731782,d.cGc&amp;psig=AFQjCNFKbgA9Yqpsm6L6ZS4V5ttVmon4Dg&amp;ust=1472324594358938"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3-5 minutes</a:t>
            </a:r>
          </a:p>
          <a:p>
            <a:pPr marL="0" indent="0">
              <a:buNone/>
            </a:pPr>
            <a:r>
              <a:rPr lang="en-US" baseline="0" dirty="0"/>
              <a:t>The Good Life (slides 5-47): 35-45 minutes</a:t>
            </a:r>
          </a:p>
          <a:p>
            <a:pPr marL="0" indent="0">
              <a:buNone/>
            </a:pPr>
            <a:r>
              <a:rPr lang="en-US" baseline="0" dirty="0"/>
              <a:t>Wrap-up: 2-3 minutes</a:t>
            </a:r>
          </a:p>
          <a:p>
            <a:pPr marL="0" indent="0">
              <a:buNone/>
            </a:pPr>
            <a:r>
              <a:rPr lang="en-US" dirty="0"/>
              <a:t>Total: 40-53 minutes</a:t>
            </a:r>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32064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YouTube clip: </a:t>
            </a:r>
            <a:r>
              <a:rPr lang="en-US" sz="1200" i="1" dirty="0"/>
              <a:t>The Hitchhiker’s Guide to the Galaxy</a:t>
            </a:r>
            <a:r>
              <a:rPr lang="en-US" sz="1200" dirty="0"/>
              <a:t>, clip about “the secret to life, the universe, and everything”</a:t>
            </a:r>
          </a:p>
          <a:p>
            <a:r>
              <a:rPr lang="en-US" dirty="0"/>
              <a:t>Video may take several seconds to load</a:t>
            </a:r>
          </a:p>
          <a:p>
            <a:r>
              <a:rPr lang="en-US" dirty="0"/>
              <a:t>2:43</a:t>
            </a:r>
          </a:p>
          <a:p>
            <a:r>
              <a:rPr lang="en-US" dirty="0"/>
              <a:t>https://www.youtube.com/watch?v=aboZctrHfK8</a:t>
            </a:r>
          </a:p>
        </p:txBody>
      </p:sp>
      <p:sp>
        <p:nvSpPr>
          <p:cNvPr id="4" name="Slide Number Placeholder 3"/>
          <p:cNvSpPr>
            <a:spLocks noGrp="1"/>
          </p:cNvSpPr>
          <p:nvPr>
            <p:ph type="sldNum" sz="quarter" idx="10"/>
          </p:nvPr>
        </p:nvSpPr>
        <p:spPr/>
        <p:txBody>
          <a:bodyPr/>
          <a:lstStyle/>
          <a:p>
            <a:fld id="{6681950D-A960-4AD5-B857-6DF948CDC97E}" type="slidenum">
              <a:rPr lang="en-US" smtClean="0"/>
              <a:t>12</a:t>
            </a:fld>
            <a:endParaRPr lang="en-US"/>
          </a:p>
        </p:txBody>
      </p:sp>
    </p:spTree>
    <p:extLst>
      <p:ext uri="{BB962C8B-B14F-4D97-AF65-F5344CB8AC3E}">
        <p14:creationId xmlns:p14="http://schemas.microsoft.com/office/powerpoint/2010/main" val="193905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Look at what has already been written, and add to it as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t>Image from pixabay.com</a:t>
            </a:r>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14</a:t>
            </a:fld>
            <a:endParaRPr lang="en-US"/>
          </a:p>
        </p:txBody>
      </p:sp>
    </p:spTree>
    <p:extLst>
      <p:ext uri="{BB962C8B-B14F-4D97-AF65-F5344CB8AC3E}">
        <p14:creationId xmlns:p14="http://schemas.microsoft.com/office/powerpoint/2010/main" val="13863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www.theschoolrun.com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15</a:t>
            </a:fld>
            <a:endParaRPr lang="en-US"/>
          </a:p>
        </p:txBody>
      </p:sp>
    </p:spTree>
    <p:extLst>
      <p:ext uri="{BB962C8B-B14F-4D97-AF65-F5344CB8AC3E}">
        <p14:creationId xmlns:p14="http://schemas.microsoft.com/office/powerpoint/2010/main" val="42164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16</a:t>
            </a:fld>
            <a:endParaRPr lang="en-US"/>
          </a:p>
        </p:txBody>
      </p:sp>
    </p:spTree>
    <p:extLst>
      <p:ext uri="{BB962C8B-B14F-4D97-AF65-F5344CB8AC3E}">
        <p14:creationId xmlns:p14="http://schemas.microsoft.com/office/powerpoint/2010/main" val="345098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commons.wikimedia.org</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18</a:t>
            </a:fld>
            <a:endParaRPr lang="en-US"/>
          </a:p>
        </p:txBody>
      </p:sp>
    </p:spTree>
    <p:extLst>
      <p:ext uri="{BB962C8B-B14F-4D97-AF65-F5344CB8AC3E}">
        <p14:creationId xmlns:p14="http://schemas.microsoft.com/office/powerpoint/2010/main" val="330739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i="1" dirty="0"/>
              <a:t>Hamilton</a:t>
            </a:r>
            <a:r>
              <a:rPr lang="en-US" i="0" baseline="0" dirty="0"/>
              <a:t>, by Lin Manuel-Miranda (Soundtrack)</a:t>
            </a:r>
          </a:p>
          <a:p>
            <a:r>
              <a:rPr lang="en-US" i="0" baseline="0" dirty="0"/>
              <a:t>Image from </a:t>
            </a:r>
            <a:r>
              <a:rPr lang="en-US" i="0" baseline="0" dirty="0" err="1"/>
              <a:t>flickr</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19</a:t>
            </a:fld>
            <a:endParaRPr lang="en-US"/>
          </a:p>
        </p:txBody>
      </p:sp>
    </p:spTree>
    <p:extLst>
      <p:ext uri="{BB962C8B-B14F-4D97-AF65-F5344CB8AC3E}">
        <p14:creationId xmlns:p14="http://schemas.microsoft.com/office/powerpoint/2010/main" val="267156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rPr>
              <a:t>tvguide.com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20</a:t>
            </a:fld>
            <a:endParaRPr lang="en-US"/>
          </a:p>
        </p:txBody>
      </p:sp>
    </p:spTree>
    <p:extLst>
      <p:ext uri="{BB962C8B-B14F-4D97-AF65-F5344CB8AC3E}">
        <p14:creationId xmlns:p14="http://schemas.microsoft.com/office/powerpoint/2010/main" val="74136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www.nytimes.com </a:t>
            </a:r>
          </a:p>
        </p:txBody>
      </p:sp>
      <p:sp>
        <p:nvSpPr>
          <p:cNvPr id="4" name="Slide Number Placeholder 3"/>
          <p:cNvSpPr>
            <a:spLocks noGrp="1"/>
          </p:cNvSpPr>
          <p:nvPr>
            <p:ph type="sldNum" sz="quarter" idx="10"/>
          </p:nvPr>
        </p:nvSpPr>
        <p:spPr/>
        <p:txBody>
          <a:bodyPr/>
          <a:lstStyle/>
          <a:p>
            <a:fld id="{6681950D-A960-4AD5-B857-6DF948CDC97E}" type="slidenum">
              <a:rPr lang="en-US" smtClean="0"/>
              <a:t>21</a:t>
            </a:fld>
            <a:endParaRPr lang="en-US"/>
          </a:p>
        </p:txBody>
      </p:sp>
    </p:spTree>
    <p:extLst>
      <p:ext uri="{BB962C8B-B14F-4D97-AF65-F5344CB8AC3E}">
        <p14:creationId xmlns:p14="http://schemas.microsoft.com/office/powerpoint/2010/main" val="3838402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npr.org</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22</a:t>
            </a:fld>
            <a:endParaRPr lang="en-US"/>
          </a:p>
        </p:txBody>
      </p:sp>
    </p:spTree>
    <p:extLst>
      <p:ext uri="{BB962C8B-B14F-4D97-AF65-F5344CB8AC3E}">
        <p14:creationId xmlns:p14="http://schemas.microsoft.com/office/powerpoint/2010/main" val="172094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www.theodysseyonline.com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23</a:t>
            </a:fld>
            <a:endParaRPr lang="en-US"/>
          </a:p>
        </p:txBody>
      </p:sp>
    </p:spTree>
    <p:extLst>
      <p:ext uri="{BB962C8B-B14F-4D97-AF65-F5344CB8AC3E}">
        <p14:creationId xmlns:p14="http://schemas.microsoft.com/office/powerpoint/2010/main" val="329706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Ask: What did we go over last class?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a:t>
            </a:fld>
            <a:endParaRPr lang="en-US"/>
          </a:p>
        </p:txBody>
      </p:sp>
    </p:spTree>
    <p:extLst>
      <p:ext uri="{BB962C8B-B14F-4D97-AF65-F5344CB8AC3E}">
        <p14:creationId xmlns:p14="http://schemas.microsoft.com/office/powerpoint/2010/main" val="2278066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flickr.com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25</a:t>
            </a:fld>
            <a:endParaRPr lang="en-US"/>
          </a:p>
        </p:txBody>
      </p:sp>
    </p:spTree>
    <p:extLst>
      <p:ext uri="{BB962C8B-B14F-4D97-AF65-F5344CB8AC3E}">
        <p14:creationId xmlns:p14="http://schemas.microsoft.com/office/powerpoint/2010/main" val="36422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i="1" dirty="0"/>
              <a:t>Long Walk to Freedom</a:t>
            </a:r>
            <a:r>
              <a:rPr lang="en-US" i="0" dirty="0"/>
              <a:t>, by Nelson Mandela</a:t>
            </a:r>
          </a:p>
          <a:p>
            <a:r>
              <a:rPr lang="en-US" i="0" dirty="0"/>
              <a:t>Image from </a:t>
            </a:r>
            <a:r>
              <a:rPr lang="en-US" sz="1200" b="0" i="0" u="sng" kern="1200" dirty="0">
                <a:solidFill>
                  <a:schemeClr val="tx1"/>
                </a:solidFill>
                <a:effectLst/>
                <a:latin typeface="+mn-lt"/>
                <a:ea typeface="+mn-ea"/>
                <a:cs typeface="+mn-cs"/>
                <a:hlinkClick r:id="rId3"/>
              </a:rPr>
              <a:t>en.wikipedia.org</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26</a:t>
            </a:fld>
            <a:endParaRPr lang="en-US"/>
          </a:p>
        </p:txBody>
      </p:sp>
    </p:spTree>
    <p:extLst>
      <p:ext uri="{BB962C8B-B14F-4D97-AF65-F5344CB8AC3E}">
        <p14:creationId xmlns:p14="http://schemas.microsoft.com/office/powerpoint/2010/main" val="255326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www.zimbio.com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27</a:t>
            </a:fld>
            <a:endParaRPr lang="en-US"/>
          </a:p>
        </p:txBody>
      </p:sp>
    </p:spTree>
    <p:extLst>
      <p:ext uri="{BB962C8B-B14F-4D97-AF65-F5344CB8AC3E}">
        <p14:creationId xmlns:p14="http://schemas.microsoft.com/office/powerpoint/2010/main" val="2535809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28</a:t>
            </a:fld>
            <a:endParaRPr lang="en-US"/>
          </a:p>
        </p:txBody>
      </p:sp>
    </p:spTree>
    <p:extLst>
      <p:ext uri="{BB962C8B-B14F-4D97-AF65-F5344CB8AC3E}">
        <p14:creationId xmlns:p14="http://schemas.microsoft.com/office/powerpoint/2010/main" val="342916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www.accforum.org.uk</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29</a:t>
            </a:fld>
            <a:endParaRPr lang="en-US"/>
          </a:p>
        </p:txBody>
      </p:sp>
    </p:spTree>
    <p:extLst>
      <p:ext uri="{BB962C8B-B14F-4D97-AF65-F5344CB8AC3E}">
        <p14:creationId xmlns:p14="http://schemas.microsoft.com/office/powerpoint/2010/main" val="497531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30</a:t>
            </a:fld>
            <a:endParaRPr lang="en-US"/>
          </a:p>
        </p:txBody>
      </p:sp>
    </p:spTree>
    <p:extLst>
      <p:ext uri="{BB962C8B-B14F-4D97-AF65-F5344CB8AC3E}">
        <p14:creationId xmlns:p14="http://schemas.microsoft.com/office/powerpoint/2010/main" val="2417717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www.topnews.in</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31</a:t>
            </a:fld>
            <a:endParaRPr lang="en-US"/>
          </a:p>
        </p:txBody>
      </p:sp>
    </p:spTree>
    <p:extLst>
      <p:ext uri="{BB962C8B-B14F-4D97-AF65-F5344CB8AC3E}">
        <p14:creationId xmlns:p14="http://schemas.microsoft.com/office/powerpoint/2010/main" val="2766219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34</a:t>
            </a:fld>
            <a:endParaRPr lang="en-US"/>
          </a:p>
        </p:txBody>
      </p:sp>
    </p:spTree>
    <p:extLst>
      <p:ext uri="{BB962C8B-B14F-4D97-AF65-F5344CB8AC3E}">
        <p14:creationId xmlns:p14="http://schemas.microsoft.com/office/powerpoint/2010/main" val="629426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36</a:t>
            </a:fld>
            <a:endParaRPr lang="en-US"/>
          </a:p>
        </p:txBody>
      </p:sp>
    </p:spTree>
    <p:extLst>
      <p:ext uri="{BB962C8B-B14F-4D97-AF65-F5344CB8AC3E}">
        <p14:creationId xmlns:p14="http://schemas.microsoft.com/office/powerpoint/2010/main" val="2295534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38</a:t>
            </a:fld>
            <a:endParaRPr lang="en-US"/>
          </a:p>
        </p:txBody>
      </p:sp>
    </p:spTree>
    <p:extLst>
      <p:ext uri="{BB962C8B-B14F-4D97-AF65-F5344CB8AC3E}">
        <p14:creationId xmlns:p14="http://schemas.microsoft.com/office/powerpoint/2010/main" val="4121507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1-4): 3-5 minutes</a:t>
            </a:r>
          </a:p>
          <a:p>
            <a:pPr marL="0" indent="0">
              <a:buNone/>
            </a:pPr>
            <a:r>
              <a:rPr lang="en-US" baseline="0" dirty="0"/>
              <a:t>The Good Life (slides 5-47): 35-45 minutes</a:t>
            </a:r>
          </a:p>
          <a:p>
            <a:pPr marL="0" indent="0">
              <a:buNone/>
            </a:pPr>
            <a:r>
              <a:rPr lang="en-US" baseline="0" dirty="0"/>
              <a:t>Wrap-up: 2-3 minutes</a:t>
            </a:r>
          </a:p>
          <a:p>
            <a:pPr marL="0" indent="0">
              <a:buNone/>
            </a:pPr>
            <a:r>
              <a:rPr lang="en-US" dirty="0"/>
              <a:t>Total: 40-53 minutes</a:t>
            </a:r>
          </a:p>
        </p:txBody>
      </p:sp>
      <p:sp>
        <p:nvSpPr>
          <p:cNvPr id="4" name="Slide Number Placeholder 3"/>
          <p:cNvSpPr>
            <a:spLocks noGrp="1"/>
          </p:cNvSpPr>
          <p:nvPr>
            <p:ph type="sldNum" sz="quarter" idx="10"/>
          </p:nvPr>
        </p:nvSpPr>
        <p:spPr/>
        <p:txBody>
          <a:bodyPr/>
          <a:lstStyle/>
          <a:p>
            <a:fld id="{6681950D-A960-4AD5-B857-6DF948CDC97E}" type="slidenum">
              <a:rPr lang="en-US" smtClean="0"/>
              <a:t>5</a:t>
            </a:fld>
            <a:endParaRPr lang="en-US"/>
          </a:p>
        </p:txBody>
      </p:sp>
    </p:spTree>
    <p:extLst>
      <p:ext uri="{BB962C8B-B14F-4D97-AF65-F5344CB8AC3E}">
        <p14:creationId xmlns:p14="http://schemas.microsoft.com/office/powerpoint/2010/main" val="3059814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flickr.com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39</a:t>
            </a:fld>
            <a:endParaRPr lang="en-US"/>
          </a:p>
        </p:txBody>
      </p:sp>
    </p:spTree>
    <p:extLst>
      <p:ext uri="{BB962C8B-B14F-4D97-AF65-F5344CB8AC3E}">
        <p14:creationId xmlns:p14="http://schemas.microsoft.com/office/powerpoint/2010/main" val="60878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pixabay.com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40</a:t>
            </a:fld>
            <a:endParaRPr lang="en-US"/>
          </a:p>
        </p:txBody>
      </p:sp>
    </p:spTree>
    <p:extLst>
      <p:ext uri="{BB962C8B-B14F-4D97-AF65-F5344CB8AC3E}">
        <p14:creationId xmlns:p14="http://schemas.microsoft.com/office/powerpoint/2010/main" val="2268925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41</a:t>
            </a:fld>
            <a:endParaRPr lang="en-US"/>
          </a:p>
        </p:txBody>
      </p:sp>
    </p:spTree>
    <p:extLst>
      <p:ext uri="{BB962C8B-B14F-4D97-AF65-F5344CB8AC3E}">
        <p14:creationId xmlns:p14="http://schemas.microsoft.com/office/powerpoint/2010/main" val="39857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42</a:t>
            </a:fld>
            <a:endParaRPr lang="en-US"/>
          </a:p>
        </p:txBody>
      </p:sp>
    </p:spTree>
    <p:extLst>
      <p:ext uri="{BB962C8B-B14F-4D97-AF65-F5344CB8AC3E}">
        <p14:creationId xmlns:p14="http://schemas.microsoft.com/office/powerpoint/2010/main" val="1388999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a:t>
            </a:r>
            <a:r>
              <a:rPr lang="en-US" baseline="0" dirty="0"/>
              <a:t> from </a:t>
            </a:r>
            <a:r>
              <a:rPr lang="en-US" sz="1200" b="0" i="0" u="sng" kern="1200" dirty="0">
                <a:solidFill>
                  <a:schemeClr val="tx1"/>
                </a:solidFill>
                <a:effectLst/>
                <a:latin typeface="+mn-lt"/>
                <a:ea typeface="+mn-ea"/>
                <a:cs typeface="+mn-cs"/>
                <a:hlinkClick r:id="rId3"/>
              </a:rPr>
              <a:t>haggerston-tescos.tumblr.com</a:t>
            </a:r>
            <a:r>
              <a:rPr lang="en-US" sz="1200" b="0" i="0" u="sng"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From </a:t>
            </a:r>
            <a:r>
              <a:rPr lang="en-US" sz="1200" b="0" i="1" u="none" kern="1200" dirty="0">
                <a:solidFill>
                  <a:schemeClr val="tx1"/>
                </a:solidFill>
                <a:effectLst/>
                <a:latin typeface="+mn-lt"/>
                <a:ea typeface="+mn-ea"/>
                <a:cs typeface="+mn-cs"/>
              </a:rPr>
              <a:t>Hook</a:t>
            </a:r>
          </a:p>
        </p:txBody>
      </p:sp>
      <p:sp>
        <p:nvSpPr>
          <p:cNvPr id="4" name="Slide Number Placeholder 3"/>
          <p:cNvSpPr>
            <a:spLocks noGrp="1"/>
          </p:cNvSpPr>
          <p:nvPr>
            <p:ph type="sldNum" sz="quarter" idx="10"/>
          </p:nvPr>
        </p:nvSpPr>
        <p:spPr/>
        <p:txBody>
          <a:bodyPr/>
          <a:lstStyle/>
          <a:p>
            <a:fld id="{6681950D-A960-4AD5-B857-6DF948CDC97E}" type="slidenum">
              <a:rPr lang="en-US" smtClean="0"/>
              <a:t>43</a:t>
            </a:fld>
            <a:endParaRPr lang="en-US"/>
          </a:p>
        </p:txBody>
      </p:sp>
    </p:spTree>
    <p:extLst>
      <p:ext uri="{BB962C8B-B14F-4D97-AF65-F5344CB8AC3E}">
        <p14:creationId xmlns:p14="http://schemas.microsoft.com/office/powerpoint/2010/main" val="2949783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www.newnownext.com</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From </a:t>
            </a:r>
            <a:r>
              <a:rPr lang="en-US" sz="1200" b="0" i="1" u="none" strike="noStrike" kern="1200" dirty="0">
                <a:solidFill>
                  <a:schemeClr val="tx1"/>
                </a:solidFill>
                <a:effectLst/>
                <a:latin typeface="+mn-lt"/>
                <a:ea typeface="+mn-ea"/>
                <a:cs typeface="+mn-cs"/>
              </a:rPr>
              <a:t>Rudolph</a:t>
            </a:r>
            <a:r>
              <a:rPr lang="en-US" sz="1200" b="0" i="1" u="none" strike="noStrike" kern="1200" baseline="0" dirty="0">
                <a:solidFill>
                  <a:schemeClr val="tx1"/>
                </a:solidFill>
                <a:effectLst/>
                <a:latin typeface="+mn-lt"/>
                <a:ea typeface="+mn-ea"/>
                <a:cs typeface="+mn-cs"/>
              </a:rPr>
              <a:t> the Red-Nosed Reindeer</a:t>
            </a:r>
            <a:endParaRPr lang="en-US" i="1" dirty="0"/>
          </a:p>
        </p:txBody>
      </p:sp>
      <p:sp>
        <p:nvSpPr>
          <p:cNvPr id="4" name="Slide Number Placeholder 3"/>
          <p:cNvSpPr>
            <a:spLocks noGrp="1"/>
          </p:cNvSpPr>
          <p:nvPr>
            <p:ph type="sldNum" sz="quarter" idx="10"/>
          </p:nvPr>
        </p:nvSpPr>
        <p:spPr/>
        <p:txBody>
          <a:bodyPr/>
          <a:lstStyle/>
          <a:p>
            <a:fld id="{6681950D-A960-4AD5-B857-6DF948CDC97E}" type="slidenum">
              <a:rPr lang="en-US" smtClean="0"/>
              <a:t>44</a:t>
            </a:fld>
            <a:endParaRPr lang="en-US"/>
          </a:p>
        </p:txBody>
      </p:sp>
    </p:spTree>
    <p:extLst>
      <p:ext uri="{BB962C8B-B14F-4D97-AF65-F5344CB8AC3E}">
        <p14:creationId xmlns:p14="http://schemas.microsoft.com/office/powerpoint/2010/main" val="284280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10"/>
          </p:nvPr>
        </p:nvSpPr>
        <p:spPr/>
        <p:txBody>
          <a:bodyPr/>
          <a:lstStyle/>
          <a:p>
            <a:fld id="{6681950D-A960-4AD5-B857-6DF948CDC97E}" type="slidenum">
              <a:rPr lang="en-US" smtClean="0"/>
              <a:t>45</a:t>
            </a:fld>
            <a:endParaRPr lang="en-US"/>
          </a:p>
        </p:txBody>
      </p:sp>
    </p:spTree>
    <p:extLst>
      <p:ext uri="{BB962C8B-B14F-4D97-AF65-F5344CB8AC3E}">
        <p14:creationId xmlns:p14="http://schemas.microsoft.com/office/powerpoint/2010/main" val="346852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6681950D-A960-4AD5-B857-6DF948CDC97E}" type="slidenum">
              <a:rPr lang="en-US" smtClean="0"/>
              <a:t>46</a:t>
            </a:fld>
            <a:endParaRPr lang="en-US"/>
          </a:p>
        </p:txBody>
      </p:sp>
    </p:spTree>
    <p:extLst>
      <p:ext uri="{BB962C8B-B14F-4D97-AF65-F5344CB8AC3E}">
        <p14:creationId xmlns:p14="http://schemas.microsoft.com/office/powerpoint/2010/main" val="3928877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47</a:t>
            </a:fld>
            <a:endParaRPr lang="en-US"/>
          </a:p>
        </p:txBody>
      </p:sp>
    </p:spTree>
    <p:extLst>
      <p:ext uri="{BB962C8B-B14F-4D97-AF65-F5344CB8AC3E}">
        <p14:creationId xmlns:p14="http://schemas.microsoft.com/office/powerpoint/2010/main" val="3432534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49</a:t>
            </a:fld>
            <a:endParaRPr lang="en-US"/>
          </a:p>
        </p:txBody>
      </p:sp>
    </p:spTree>
    <p:extLst>
      <p:ext uri="{BB962C8B-B14F-4D97-AF65-F5344CB8AC3E}">
        <p14:creationId xmlns:p14="http://schemas.microsoft.com/office/powerpoint/2010/main" val="220530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a:t>
            </a:r>
            <a:r>
              <a:rPr lang="en-US" sz="1200" dirty="0"/>
              <a:t>unsplash.com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6</a:t>
            </a:fld>
            <a:endParaRPr lang="en-US"/>
          </a:p>
        </p:txBody>
      </p:sp>
    </p:spTree>
    <p:extLst>
      <p:ext uri="{BB962C8B-B14F-4D97-AF65-F5344CB8AC3E}">
        <p14:creationId xmlns:p14="http://schemas.microsoft.com/office/powerpoint/2010/main" val="421798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a:t>
            </a:r>
          </a:p>
        </p:txBody>
      </p:sp>
      <p:sp>
        <p:nvSpPr>
          <p:cNvPr id="4" name="Slide Number Placeholder 3"/>
          <p:cNvSpPr>
            <a:spLocks noGrp="1"/>
          </p:cNvSpPr>
          <p:nvPr>
            <p:ph type="sldNum" sz="quarter" idx="10"/>
          </p:nvPr>
        </p:nvSpPr>
        <p:spPr/>
        <p:txBody>
          <a:bodyPr/>
          <a:lstStyle/>
          <a:p>
            <a:fld id="{6681950D-A960-4AD5-B857-6DF948CDC97E}" type="slidenum">
              <a:rPr lang="en-US" smtClean="0"/>
              <a:t>7</a:t>
            </a:fld>
            <a:endParaRPr lang="en-US"/>
          </a:p>
        </p:txBody>
      </p:sp>
    </p:spTree>
    <p:extLst>
      <p:ext uri="{BB962C8B-B14F-4D97-AF65-F5344CB8AC3E}">
        <p14:creationId xmlns:p14="http://schemas.microsoft.com/office/powerpoint/2010/main" val="363948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8</a:t>
            </a:fld>
            <a:endParaRPr lang="en-US"/>
          </a:p>
        </p:txBody>
      </p:sp>
    </p:spTree>
    <p:extLst>
      <p:ext uri="{BB962C8B-B14F-4D97-AF65-F5344CB8AC3E}">
        <p14:creationId xmlns:p14="http://schemas.microsoft.com/office/powerpoint/2010/main" val="129781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9</a:t>
            </a:fld>
            <a:endParaRPr lang="en-US"/>
          </a:p>
        </p:txBody>
      </p:sp>
    </p:spTree>
    <p:extLst>
      <p:ext uri="{BB962C8B-B14F-4D97-AF65-F5344CB8AC3E}">
        <p14:creationId xmlns:p14="http://schemas.microsoft.com/office/powerpoint/2010/main" val="3870318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Discuss in pairs,</a:t>
            </a:r>
            <a:r>
              <a:rPr lang="en-US" sz="1200" i="1" baseline="0" dirty="0"/>
              <a:t> small groups, or as a class</a:t>
            </a:r>
            <a:endParaRPr lang="en-US" sz="120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(Write these specifics on the board)</a:t>
            </a:r>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10</a:t>
            </a:fld>
            <a:endParaRPr lang="en-US"/>
          </a:p>
        </p:txBody>
      </p:sp>
    </p:spTree>
    <p:extLst>
      <p:ext uri="{BB962C8B-B14F-4D97-AF65-F5344CB8AC3E}">
        <p14:creationId xmlns:p14="http://schemas.microsoft.com/office/powerpoint/2010/main" val="128773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11</a:t>
            </a:fld>
            <a:endParaRPr lang="en-US"/>
          </a:p>
        </p:txBody>
      </p:sp>
    </p:spTree>
    <p:extLst>
      <p:ext uri="{BB962C8B-B14F-4D97-AF65-F5344CB8AC3E}">
        <p14:creationId xmlns:p14="http://schemas.microsoft.com/office/powerpoint/2010/main" val="133898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40688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500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914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053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776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641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421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346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756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68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420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8/26/2016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36759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ideo" Target="https://www.youtube.com/embed/aboZctrHfK8"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The Good Life</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Living Well</a:t>
            </a:r>
          </a:p>
        </p:txBody>
      </p:sp>
    </p:spTree>
    <p:extLst>
      <p:ext uri="{BB962C8B-B14F-4D97-AF65-F5344CB8AC3E}">
        <p14:creationId xmlns:p14="http://schemas.microsoft.com/office/powerpoint/2010/main" val="349418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4" name="Content Placeholder 3"/>
          <p:cNvSpPr>
            <a:spLocks noGrp="1"/>
          </p:cNvSpPr>
          <p:nvPr>
            <p:ph sz="half" idx="2"/>
          </p:nvPr>
        </p:nvSpPr>
        <p:spPr>
          <a:xfrm>
            <a:off x="1261874" y="1828800"/>
            <a:ext cx="8696166" cy="4351337"/>
          </a:xfrm>
        </p:spPr>
        <p:txBody>
          <a:bodyPr>
            <a:normAutofit/>
          </a:bodyPr>
          <a:lstStyle/>
          <a:p>
            <a:pPr marL="0" indent="0" algn="ctr">
              <a:lnSpc>
                <a:spcPct val="150000"/>
              </a:lnSpc>
              <a:buNone/>
            </a:pPr>
            <a:r>
              <a:rPr lang="en-US" sz="3200" i="1" dirty="0"/>
              <a:t>What makes a “good life” for you?  </a:t>
            </a:r>
          </a:p>
          <a:p>
            <a:pPr marL="0" indent="0" algn="ctr">
              <a:lnSpc>
                <a:spcPct val="114000"/>
              </a:lnSpc>
              <a:buNone/>
            </a:pPr>
            <a:r>
              <a:rPr lang="en-US" sz="3200" i="1" dirty="0"/>
              <a:t>Feel free to share the </a:t>
            </a:r>
            <a:r>
              <a:rPr lang="en-US" sz="3200" b="1" i="1" dirty="0"/>
              <a:t>specifics</a:t>
            </a:r>
            <a:r>
              <a:rPr lang="en-US" sz="3200" i="1" dirty="0"/>
              <a:t> of what makes your life good</a:t>
            </a:r>
          </a:p>
        </p:txBody>
      </p:sp>
    </p:spTree>
    <p:extLst>
      <p:ext uri="{BB962C8B-B14F-4D97-AF65-F5344CB8AC3E}">
        <p14:creationId xmlns:p14="http://schemas.microsoft.com/office/powerpoint/2010/main" val="5612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1839" r="18838" b="-1"/>
          <a:stretch/>
        </p:blipFill>
        <p:spPr>
          <a:xfrm>
            <a:off x="20" y="10"/>
            <a:ext cx="6094799" cy="6857990"/>
          </a:xfrm>
          <a:prstGeom prst="rect">
            <a:avLst/>
          </a:prstGeom>
        </p:spPr>
      </p:pic>
      <p:sp>
        <p:nvSpPr>
          <p:cNvPr id="3" name="Content Placeholder 2"/>
          <p:cNvSpPr>
            <a:spLocks noGrp="1"/>
          </p:cNvSpPr>
          <p:nvPr>
            <p:ph sz="half" idx="1"/>
          </p:nvPr>
        </p:nvSpPr>
        <p:spPr>
          <a:xfrm>
            <a:off x="6407828" y="524107"/>
            <a:ext cx="4572002" cy="5809786"/>
          </a:xfrm>
        </p:spPr>
        <p:txBody>
          <a:bodyPr vert="horz" lIns="91440" tIns="45720" rIns="91440" bIns="45720" rtlCol="0">
            <a:noAutofit/>
          </a:bodyPr>
          <a:lstStyle/>
          <a:p>
            <a:r>
              <a:rPr lang="en-US" sz="2800" dirty="0"/>
              <a:t>The </a:t>
            </a:r>
            <a:r>
              <a:rPr lang="en-US" sz="2800" b="1" dirty="0"/>
              <a:t>specifics</a:t>
            </a:r>
            <a:r>
              <a:rPr lang="en-US" sz="2800" dirty="0"/>
              <a:t> of a “good life” are different for everyone</a:t>
            </a:r>
          </a:p>
          <a:p>
            <a:r>
              <a:rPr lang="en-US" sz="2800" dirty="0"/>
              <a:t>We all have specific beliefs and values, and those should be respected by all people</a:t>
            </a:r>
          </a:p>
          <a:p>
            <a:r>
              <a:rPr lang="en-US" sz="2800" dirty="0"/>
              <a:t>Still, there are </a:t>
            </a:r>
            <a:r>
              <a:rPr lang="en-US" sz="2800" b="1" dirty="0"/>
              <a:t>common patterns </a:t>
            </a:r>
            <a:r>
              <a:rPr lang="en-US" sz="2800" dirty="0"/>
              <a:t>of living that will help anyone, regardless of beliefs</a:t>
            </a:r>
          </a:p>
          <a:p>
            <a:r>
              <a:rPr lang="en-US" sz="2800" dirty="0"/>
              <a:t>Let’s talk about those!</a:t>
            </a:r>
          </a:p>
        </p:txBody>
      </p:sp>
    </p:spTree>
    <p:extLst>
      <p:ext uri="{BB962C8B-B14F-4D97-AF65-F5344CB8AC3E}">
        <p14:creationId xmlns:p14="http://schemas.microsoft.com/office/powerpoint/2010/main" val="1168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boZctrHfK8"/>
          <p:cNvPicPr>
            <a:picLocks noRot="1" noChangeAspect="1"/>
          </p:cNvPicPr>
          <p:nvPr>
            <a:videoFile r:link="rId1"/>
          </p:nvPr>
        </p:nvPicPr>
        <p:blipFill>
          <a:blip r:embed="rId4"/>
          <a:stretch>
            <a:fillRect/>
          </a:stretch>
        </p:blipFill>
        <p:spPr>
          <a:xfrm>
            <a:off x="-2" y="0"/>
            <a:ext cx="12192002" cy="6858000"/>
          </a:xfrm>
          <a:prstGeom prst="rect">
            <a:avLst/>
          </a:prstGeom>
        </p:spPr>
      </p:pic>
    </p:spTree>
    <p:extLst>
      <p:ext uri="{BB962C8B-B14F-4D97-AF65-F5344CB8AC3E}">
        <p14:creationId xmlns:p14="http://schemas.microsoft.com/office/powerpoint/2010/main" val="232868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endParaRPr lang="en-US" sz="2400" dirty="0"/>
          </a:p>
          <a:p>
            <a:r>
              <a:rPr lang="en-US" sz="2400" dirty="0"/>
              <a:t>No, there isn’t just one answer to life, the universe, and everything.  </a:t>
            </a:r>
          </a:p>
          <a:p>
            <a:r>
              <a:rPr lang="en-US" sz="2400" dirty="0"/>
              <a:t>Let’s talk about what you’ve learned about life!</a:t>
            </a:r>
          </a:p>
        </p:txBody>
      </p:sp>
    </p:spTree>
    <p:extLst>
      <p:ext uri="{BB962C8B-B14F-4D97-AF65-F5344CB8AC3E}">
        <p14:creationId xmlns:p14="http://schemas.microsoft.com/office/powerpoint/2010/main" val="1854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0" y="1"/>
            <a:ext cx="12192000" cy="6931606"/>
          </a:xfrm>
        </p:spPr>
      </p:pic>
      <p:sp>
        <p:nvSpPr>
          <p:cNvPr id="2" name="Title 1"/>
          <p:cNvSpPr>
            <a:spLocks noGrp="1"/>
          </p:cNvSpPr>
          <p:nvPr>
            <p:ph type="title"/>
          </p:nvPr>
        </p:nvSpPr>
        <p:spPr/>
        <p:txBody>
          <a:bodyPr/>
          <a:lstStyle/>
          <a:p>
            <a:r>
              <a:rPr lang="en-US" dirty="0">
                <a:solidFill>
                  <a:schemeClr val="bg1">
                    <a:lumMod val="95000"/>
                  </a:schemeClr>
                </a:solidFill>
                <a:latin typeface="Arial Rounded MT Bold" panose="020F0704030504030204" pitchFamily="34" charset="0"/>
              </a:rPr>
              <a:t>Discussion</a:t>
            </a:r>
          </a:p>
        </p:txBody>
      </p:sp>
      <p:sp>
        <p:nvSpPr>
          <p:cNvPr id="4" name="Content Placeholder 3"/>
          <p:cNvSpPr>
            <a:spLocks noGrp="1"/>
          </p:cNvSpPr>
          <p:nvPr>
            <p:ph sz="half" idx="2"/>
          </p:nvPr>
        </p:nvSpPr>
        <p:spPr>
          <a:xfrm>
            <a:off x="1261872" y="1828800"/>
            <a:ext cx="9863328" cy="4351337"/>
          </a:xfrm>
        </p:spPr>
        <p:txBody>
          <a:bodyPr>
            <a:normAutofit/>
          </a:bodyPr>
          <a:lstStyle/>
          <a:p>
            <a:pPr marL="0" indent="0">
              <a:lnSpc>
                <a:spcPct val="114000"/>
              </a:lnSpc>
              <a:buNone/>
            </a:pPr>
            <a:r>
              <a:rPr lang="en-US" sz="3600" dirty="0">
                <a:solidFill>
                  <a:schemeClr val="bg1">
                    <a:lumMod val="95000"/>
                  </a:schemeClr>
                </a:solidFill>
                <a:latin typeface="Arial Rounded MT Bold" panose="020F0704030504030204" pitchFamily="34" charset="0"/>
              </a:rPr>
              <a:t>Look at the board: </a:t>
            </a:r>
          </a:p>
          <a:p>
            <a:pPr>
              <a:lnSpc>
                <a:spcPct val="114000"/>
              </a:lnSpc>
            </a:pPr>
            <a:r>
              <a:rPr lang="en-US" sz="3600" dirty="0">
                <a:solidFill>
                  <a:schemeClr val="bg1">
                    <a:lumMod val="95000"/>
                  </a:schemeClr>
                </a:solidFill>
                <a:latin typeface="Arial Rounded MT Bold" panose="020F0704030504030204" pitchFamily="34" charset="0"/>
              </a:rPr>
              <a:t>What are the </a:t>
            </a:r>
            <a:r>
              <a:rPr lang="en-US" sz="3600" b="1" dirty="0">
                <a:solidFill>
                  <a:schemeClr val="bg1">
                    <a:lumMod val="95000"/>
                  </a:schemeClr>
                </a:solidFill>
                <a:latin typeface="Arial Rounded MT Bold" panose="020F0704030504030204" pitchFamily="34" charset="0"/>
              </a:rPr>
              <a:t>“secrets</a:t>
            </a:r>
            <a:r>
              <a:rPr lang="en-US" sz="3600" dirty="0">
                <a:solidFill>
                  <a:schemeClr val="bg1">
                    <a:lumMod val="95000"/>
                  </a:schemeClr>
                </a:solidFill>
                <a:latin typeface="Arial Rounded MT Bold" panose="020F0704030504030204" pitchFamily="34" charset="0"/>
              </a:rPr>
              <a:t>”/life hacks to living the good life?  </a:t>
            </a:r>
          </a:p>
          <a:p>
            <a:pPr>
              <a:lnSpc>
                <a:spcPct val="114000"/>
              </a:lnSpc>
            </a:pPr>
            <a:r>
              <a:rPr lang="en-US" sz="3600" dirty="0">
                <a:solidFill>
                  <a:schemeClr val="bg1">
                    <a:lumMod val="95000"/>
                  </a:schemeClr>
                </a:solidFill>
                <a:latin typeface="Arial Rounded MT Bold" panose="020F0704030504030204" pitchFamily="34" charset="0"/>
              </a:rPr>
              <a:t>What </a:t>
            </a:r>
            <a:r>
              <a:rPr lang="en-US" sz="3600" b="1" dirty="0">
                <a:solidFill>
                  <a:schemeClr val="bg1">
                    <a:lumMod val="95000"/>
                  </a:schemeClr>
                </a:solidFill>
                <a:latin typeface="Arial Rounded MT Bold" panose="020F0704030504030204" pitchFamily="34" charset="0"/>
              </a:rPr>
              <a:t>tips</a:t>
            </a:r>
            <a:r>
              <a:rPr lang="en-US" sz="3600" dirty="0">
                <a:solidFill>
                  <a:schemeClr val="bg1">
                    <a:lumMod val="95000"/>
                  </a:schemeClr>
                </a:solidFill>
                <a:latin typeface="Arial Rounded MT Bold" panose="020F0704030504030204" pitchFamily="34" charset="0"/>
              </a:rPr>
              <a:t> have you received from others (e.g., parents, mentors, friends) that you’d share with the class?  </a:t>
            </a:r>
          </a:p>
        </p:txBody>
      </p:sp>
    </p:spTree>
    <p:extLst>
      <p:ext uri="{BB962C8B-B14F-4D97-AF65-F5344CB8AC3E}">
        <p14:creationId xmlns:p14="http://schemas.microsoft.com/office/powerpoint/2010/main" val="39016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2" y="1828800"/>
            <a:ext cx="8948928" cy="4351337"/>
          </a:xfrm>
        </p:spPr>
        <p:txBody>
          <a:bodyPr>
            <a:normAutofit/>
          </a:bodyPr>
          <a:lstStyle/>
          <a:p>
            <a:pPr marL="0" indent="0">
              <a:buNone/>
            </a:pPr>
            <a:r>
              <a:rPr lang="en-US" sz="2400" dirty="0"/>
              <a:t>Now for a harder question: </a:t>
            </a:r>
          </a:p>
          <a:p>
            <a:r>
              <a:rPr lang="en-US" sz="2400" dirty="0"/>
              <a:t>“On a scale from 1 </a:t>
            </a:r>
            <a:r>
              <a:rPr lang="en-US" i="1" dirty="0"/>
              <a:t>(abysmal) </a:t>
            </a:r>
            <a:r>
              <a:rPr lang="en-US" sz="2400" dirty="0"/>
              <a:t>to 10 </a:t>
            </a:r>
            <a:r>
              <a:rPr lang="en-US" i="1" dirty="0"/>
              <a:t>(perfect)</a:t>
            </a:r>
            <a:r>
              <a:rPr lang="en-US" sz="2400" dirty="0"/>
              <a:t>, </a:t>
            </a:r>
            <a:r>
              <a:rPr lang="en-US" sz="2400" b="1" dirty="0"/>
              <a:t>how do you rate your life</a:t>
            </a:r>
            <a:r>
              <a:rPr lang="en-US" sz="2400" dirty="0"/>
              <a:t>?”</a:t>
            </a:r>
          </a:p>
          <a:p>
            <a:endParaRPr lang="en-US" sz="2400" dirty="0"/>
          </a:p>
          <a:p>
            <a:pPr marL="0" indent="0" algn="ctr">
              <a:buNone/>
            </a:pPr>
            <a:endParaRPr lang="en-US" sz="2000" i="1" dirty="0"/>
          </a:p>
          <a:p>
            <a:pPr marL="0" indent="0" algn="ctr">
              <a:buNone/>
            </a:pPr>
            <a:endParaRPr lang="en-US" sz="2000" i="1" dirty="0"/>
          </a:p>
          <a:p>
            <a:pPr marL="0" indent="0" algn="ctr">
              <a:buNone/>
            </a:pPr>
            <a:endParaRPr lang="en-US" sz="2000" i="1" dirty="0"/>
          </a:p>
          <a:p>
            <a:pPr marL="0" indent="0" algn="ctr">
              <a:buNone/>
            </a:pPr>
            <a:r>
              <a:rPr lang="en-US" sz="2000" i="1" dirty="0"/>
              <a:t>This question is purposely vague.  Answer based on your gut feeling. </a:t>
            </a:r>
          </a:p>
        </p:txBody>
      </p:sp>
      <p:pic>
        <p:nvPicPr>
          <p:cNvPr id="5" name="Content Placeholder 4"/>
          <p:cNvPicPr>
            <a:picLocks noGrp="1" noChangeAspect="1"/>
          </p:cNvPicPr>
          <p:nvPr>
            <p:ph sz="half" idx="2"/>
          </p:nvPr>
        </p:nvPicPr>
        <p:blipFill rotWithShape="1">
          <a:blip r:embed="rId3"/>
          <a:srcRect l="15837"/>
          <a:stretch/>
        </p:blipFill>
        <p:spPr>
          <a:xfrm>
            <a:off x="3024870" y="3076177"/>
            <a:ext cx="6166644" cy="1856581"/>
          </a:xfrm>
        </p:spPr>
      </p:pic>
    </p:spTree>
    <p:extLst>
      <p:ext uri="{BB962C8B-B14F-4D97-AF65-F5344CB8AC3E}">
        <p14:creationId xmlns:p14="http://schemas.microsoft.com/office/powerpoint/2010/main" val="385339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1262063" y="2120930"/>
            <a:ext cx="4479925" cy="3767077"/>
          </a:xfrm>
        </p:spPr>
      </p:pic>
      <p:sp>
        <p:nvSpPr>
          <p:cNvPr id="4" name="Content Placeholder 3"/>
          <p:cNvSpPr>
            <a:spLocks noGrp="1"/>
          </p:cNvSpPr>
          <p:nvPr>
            <p:ph sz="half" idx="2"/>
          </p:nvPr>
        </p:nvSpPr>
        <p:spPr/>
        <p:txBody>
          <a:bodyPr>
            <a:normAutofit/>
          </a:bodyPr>
          <a:lstStyle/>
          <a:p>
            <a:endParaRPr lang="en-US" sz="2400" dirty="0"/>
          </a:p>
          <a:p>
            <a:r>
              <a:rPr lang="en-US" sz="2400" dirty="0"/>
              <a:t>Thanks for your honesty in that last exercise</a:t>
            </a:r>
          </a:p>
          <a:p>
            <a:r>
              <a:rPr lang="en-US" sz="2400" dirty="0"/>
              <a:t>Probably all of us would rate our lives below the “ideal”</a:t>
            </a:r>
          </a:p>
          <a:p>
            <a:r>
              <a:rPr lang="en-US" sz="2400" dirty="0"/>
              <a:t>Life could always be </a:t>
            </a:r>
            <a:r>
              <a:rPr lang="en-US" sz="2400" i="1" dirty="0"/>
              <a:t>better</a:t>
            </a:r>
            <a:r>
              <a:rPr lang="en-US" sz="2400" dirty="0"/>
              <a:t>, </a:t>
            </a:r>
            <a:r>
              <a:rPr lang="en-US" sz="2400" i="1" dirty="0"/>
              <a:t>more</a:t>
            </a:r>
            <a:r>
              <a:rPr lang="en-US" sz="2400" dirty="0"/>
              <a:t>, or </a:t>
            </a:r>
            <a:r>
              <a:rPr lang="en-US" sz="2400" i="1" dirty="0"/>
              <a:t>different</a:t>
            </a:r>
            <a:r>
              <a:rPr lang="en-US" sz="2400" dirty="0"/>
              <a:t> than it is</a:t>
            </a:r>
            <a:endParaRPr lang="en-US" sz="2400" i="1" dirty="0"/>
          </a:p>
        </p:txBody>
      </p:sp>
    </p:spTree>
    <p:extLst>
      <p:ext uri="{BB962C8B-B14F-4D97-AF65-F5344CB8AC3E}">
        <p14:creationId xmlns:p14="http://schemas.microsoft.com/office/powerpoint/2010/main" val="19721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634976" y="1605776"/>
            <a:ext cx="4638907" cy="3813717"/>
          </a:xfrm>
        </p:spPr>
        <p:txBody>
          <a:bodyPr>
            <a:normAutofit/>
          </a:bodyPr>
          <a:lstStyle/>
          <a:p>
            <a:r>
              <a:rPr lang="en-US" sz="2800" dirty="0"/>
              <a:t>So, how do we take advantage of the life that we </a:t>
            </a:r>
            <a:r>
              <a:rPr lang="en-US" sz="2800" i="1" dirty="0"/>
              <a:t>do </a:t>
            </a:r>
            <a:r>
              <a:rPr lang="en-US" sz="2800" dirty="0"/>
              <a:t>have?  </a:t>
            </a:r>
          </a:p>
          <a:p>
            <a:r>
              <a:rPr lang="en-US" sz="2800" dirty="0"/>
              <a:t>How can we be satisfied, and still reach higher to greater things?  </a:t>
            </a:r>
          </a:p>
          <a:p>
            <a:r>
              <a:rPr lang="en-US" sz="2800" dirty="0"/>
              <a:t>Time for more case studies!</a:t>
            </a:r>
          </a:p>
        </p:txBody>
      </p:sp>
      <p:pic>
        <p:nvPicPr>
          <p:cNvPr id="5" name="Content Placeholder 4"/>
          <p:cNvPicPr>
            <a:picLocks noGrp="1" noChangeAspect="1"/>
          </p:cNvPicPr>
          <p:nvPr>
            <p:ph sz="half" idx="2"/>
          </p:nvPr>
        </p:nvPicPr>
        <p:blipFill rotWithShape="1">
          <a:blip r:embed="rId2"/>
          <a:srcRect l="5489" r="7618"/>
          <a:stretch/>
        </p:blipFill>
        <p:spPr>
          <a:xfrm>
            <a:off x="234176" y="1605776"/>
            <a:ext cx="5855728" cy="3626976"/>
          </a:xfrm>
        </p:spPr>
      </p:pic>
    </p:spTree>
    <p:extLst>
      <p:ext uri="{BB962C8B-B14F-4D97-AF65-F5344CB8AC3E}">
        <p14:creationId xmlns:p14="http://schemas.microsoft.com/office/powerpoint/2010/main" val="22714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1" b="9981"/>
          <a:stretch/>
        </p:blipFill>
        <p:spPr>
          <a:xfrm>
            <a:off x="6112441" y="0"/>
            <a:ext cx="6094799" cy="6857990"/>
          </a:xfrm>
          <a:prstGeom prst="rect">
            <a:avLst/>
          </a:prstGeom>
        </p:spPr>
      </p:pic>
      <p:sp>
        <p:nvSpPr>
          <p:cNvPr id="2" name="Title 1"/>
          <p:cNvSpPr>
            <a:spLocks noGrp="1"/>
          </p:cNvSpPr>
          <p:nvPr>
            <p:ph type="title"/>
          </p:nvPr>
        </p:nvSpPr>
        <p:spPr>
          <a:xfrm>
            <a:off x="800567" y="441960"/>
            <a:ext cx="5084418" cy="1325562"/>
          </a:xfrm>
        </p:spPr>
        <p:txBody>
          <a:bodyPr vert="horz" lIns="91440" tIns="45720" rIns="91440" bIns="45720" rtlCol="0" anchor="b">
            <a:noAutofit/>
          </a:bodyPr>
          <a:lstStyle/>
          <a:p>
            <a:pPr>
              <a:lnSpc>
                <a:spcPct val="80000"/>
              </a:lnSpc>
            </a:pPr>
            <a:r>
              <a:rPr lang="en-US" sz="3600" dirty="0"/>
              <a:t>Case Study #1: </a:t>
            </a:r>
            <a:br>
              <a:rPr lang="en-US" sz="3600" dirty="0"/>
            </a:br>
            <a:r>
              <a:rPr lang="en-US" sz="3600" dirty="0"/>
              <a:t>Alexander Hamilton</a:t>
            </a:r>
          </a:p>
        </p:txBody>
      </p:sp>
      <p:sp>
        <p:nvSpPr>
          <p:cNvPr id="3" name="Content Placeholder 2"/>
          <p:cNvSpPr>
            <a:spLocks noGrp="1"/>
          </p:cNvSpPr>
          <p:nvPr>
            <p:ph sz="half" idx="1"/>
          </p:nvPr>
        </p:nvSpPr>
        <p:spPr>
          <a:xfrm>
            <a:off x="800567" y="1876425"/>
            <a:ext cx="4392755" cy="4351337"/>
          </a:xfrm>
        </p:spPr>
        <p:txBody>
          <a:bodyPr vert="horz" lIns="91440" tIns="45720" rIns="91440" bIns="45720" rtlCol="0">
            <a:normAutofit/>
          </a:bodyPr>
          <a:lstStyle/>
          <a:p>
            <a:endParaRPr lang="en-US" dirty="0"/>
          </a:p>
          <a:p>
            <a:pPr marL="0" indent="0">
              <a:lnSpc>
                <a:spcPct val="114000"/>
              </a:lnSpc>
              <a:buNone/>
            </a:pPr>
            <a:r>
              <a:rPr lang="en-US" sz="3200" dirty="0"/>
              <a:t>What do you know about this founding father? </a:t>
            </a:r>
          </a:p>
        </p:txBody>
      </p:sp>
    </p:spTree>
    <p:extLst>
      <p:ext uri="{BB962C8B-B14F-4D97-AF65-F5344CB8AC3E}">
        <p14:creationId xmlns:p14="http://schemas.microsoft.com/office/powerpoint/2010/main" val="276098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5076" r="15825" b="-2"/>
          <a:stretch/>
        </p:blipFill>
        <p:spPr>
          <a:xfrm>
            <a:off x="1201"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Case Study: </a:t>
            </a:r>
            <a:r>
              <a:rPr lang="en-US" i="1" dirty="0"/>
              <a:t>Hamilton</a:t>
            </a:r>
          </a:p>
        </p:txBody>
      </p:sp>
      <p:sp>
        <p:nvSpPr>
          <p:cNvPr id="4" name="Content Placeholder 3"/>
          <p:cNvSpPr>
            <a:spLocks noGrp="1"/>
          </p:cNvSpPr>
          <p:nvPr>
            <p:ph sz="half" idx="1"/>
          </p:nvPr>
        </p:nvSpPr>
        <p:spPr>
          <a:xfrm>
            <a:off x="6420463" y="1828800"/>
            <a:ext cx="4572002" cy="4351337"/>
          </a:xfrm>
        </p:spPr>
        <p:txBody>
          <a:bodyPr vert="horz" lIns="91440" tIns="45720" rIns="91440" bIns="45720" rtlCol="0">
            <a:normAutofit/>
          </a:bodyPr>
          <a:lstStyle/>
          <a:p>
            <a:pPr>
              <a:lnSpc>
                <a:spcPct val="100000"/>
              </a:lnSpc>
            </a:pPr>
            <a:r>
              <a:rPr lang="en-US" sz="2000" dirty="0"/>
              <a:t>Lin Manuel-Miranda’s incredible Broadway hit </a:t>
            </a:r>
            <a:r>
              <a:rPr lang="en-US" sz="2000" i="1" dirty="0"/>
              <a:t>Hamilton</a:t>
            </a:r>
            <a:r>
              <a:rPr lang="en-US" sz="2000" dirty="0"/>
              <a:t> describes the life of Alexander Hamilton, the first US Secretary of the Treasury and a brilliant man.  </a:t>
            </a:r>
          </a:p>
          <a:p>
            <a:pPr>
              <a:lnSpc>
                <a:spcPct val="100000"/>
              </a:lnSpc>
            </a:pPr>
            <a:r>
              <a:rPr lang="en-US" sz="2000" dirty="0"/>
              <a:t>Throughout the course of the play, Hamilton continues to push forward aggressively to fight for American freedom, establish the tenets of the constitution, and build the nation with other brilliant men.  </a:t>
            </a:r>
          </a:p>
        </p:txBody>
      </p:sp>
    </p:spTree>
    <p:extLst>
      <p:ext uri="{BB962C8B-B14F-4D97-AF65-F5344CB8AC3E}">
        <p14:creationId xmlns:p14="http://schemas.microsoft.com/office/powerpoint/2010/main" val="7534696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400" dirty="0"/>
              <a:t>Looking Outward</a:t>
            </a:r>
          </a:p>
          <a:p>
            <a:pPr marL="457200" indent="-457200">
              <a:buFont typeface="+mj-lt"/>
              <a:buAutoNum type="arabicPeriod"/>
            </a:pPr>
            <a:r>
              <a:rPr lang="en-US" sz="2400" dirty="0"/>
              <a:t>The problems associated with selfishness</a:t>
            </a:r>
          </a:p>
          <a:p>
            <a:pPr marL="457200" indent="-457200">
              <a:buFont typeface="+mj-lt"/>
              <a:buAutoNum type="arabicPeriod"/>
            </a:pPr>
            <a:r>
              <a:rPr lang="en-US" sz="2400" dirty="0"/>
              <a:t>The benefits of service to others </a:t>
            </a:r>
          </a:p>
          <a:p>
            <a:pPr lvl="1"/>
            <a:endParaRPr lang="en-US" sz="2400" dirty="0"/>
          </a:p>
        </p:txBody>
      </p:sp>
    </p:spTree>
    <p:extLst>
      <p:ext uri="{BB962C8B-B14F-4D97-AF65-F5344CB8AC3E}">
        <p14:creationId xmlns:p14="http://schemas.microsoft.com/office/powerpoint/2010/main" val="35827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25903" r="29441" b="-1"/>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 </a:t>
            </a:r>
            <a:r>
              <a:rPr lang="en-US" i="1" dirty="0"/>
              <a:t>Hamilton</a:t>
            </a:r>
          </a:p>
        </p:txBody>
      </p:sp>
      <p:sp>
        <p:nvSpPr>
          <p:cNvPr id="5" name="Content Placeholder 4"/>
          <p:cNvSpPr>
            <a:spLocks noGrp="1"/>
          </p:cNvSpPr>
          <p:nvPr>
            <p:ph sz="half" idx="2"/>
          </p:nvPr>
        </p:nvSpPr>
        <p:spPr>
          <a:xfrm>
            <a:off x="4965290" y="1828800"/>
            <a:ext cx="6015571" cy="4351337"/>
          </a:xfrm>
        </p:spPr>
        <p:txBody>
          <a:bodyPr vert="horz" lIns="91440" tIns="45720" rIns="91440" bIns="45720" rtlCol="0">
            <a:noAutofit/>
          </a:bodyPr>
          <a:lstStyle/>
          <a:p>
            <a:r>
              <a:rPr lang="en-US" sz="2400" dirty="0"/>
              <a:t>Hamilton experiences rapid and incredible success in all areas of his life—popular with women, a war hero, a brilliant lawyer, etc. But, he focuses more and more intensely on his work, he begins to disregard his wife and young son. </a:t>
            </a:r>
          </a:p>
          <a:p>
            <a:r>
              <a:rPr lang="en-US" sz="2400" dirty="0"/>
              <a:t>He pushes his friends away and works like a wild man to perfect his ideas on how the government should work. He drifts deeper into his work and disappears from those closest to him.  </a:t>
            </a:r>
          </a:p>
        </p:txBody>
      </p:sp>
    </p:spTree>
    <p:extLst>
      <p:ext uri="{BB962C8B-B14F-4D97-AF65-F5344CB8AC3E}">
        <p14:creationId xmlns:p14="http://schemas.microsoft.com/office/powerpoint/2010/main" val="13423188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37520" r="16045" b="-1"/>
          <a:stretch/>
        </p:blipFill>
        <p:spPr>
          <a:xfrm>
            <a:off x="6112441" y="10"/>
            <a:ext cx="6094799" cy="6857990"/>
          </a:xfrm>
          <a:prstGeom prst="rect">
            <a:avLst/>
          </a:prstGeom>
        </p:spPr>
      </p:pic>
      <p:sp>
        <p:nvSpPr>
          <p:cNvPr id="2" name="Title 1"/>
          <p:cNvSpPr>
            <a:spLocks noGrp="1"/>
          </p:cNvSpPr>
          <p:nvPr>
            <p:ph type="title"/>
          </p:nvPr>
        </p:nvSpPr>
        <p:spPr>
          <a:xfrm>
            <a:off x="535477" y="482991"/>
            <a:ext cx="5466737" cy="1325562"/>
          </a:xfrm>
        </p:spPr>
        <p:txBody>
          <a:bodyPr vert="horz" lIns="91440" tIns="45720" rIns="91440" bIns="45720" rtlCol="0" anchor="b">
            <a:normAutofit/>
          </a:bodyPr>
          <a:lstStyle/>
          <a:p>
            <a:r>
              <a:rPr lang="en-US" dirty="0"/>
              <a:t>Case Study: </a:t>
            </a:r>
            <a:r>
              <a:rPr lang="en-US" i="1" dirty="0"/>
              <a:t>Hamilton</a:t>
            </a:r>
          </a:p>
        </p:txBody>
      </p:sp>
      <p:sp>
        <p:nvSpPr>
          <p:cNvPr id="4" name="Content Placeholder 3"/>
          <p:cNvSpPr>
            <a:spLocks noGrp="1"/>
          </p:cNvSpPr>
          <p:nvPr>
            <p:ph sz="half" idx="1"/>
          </p:nvPr>
        </p:nvSpPr>
        <p:spPr>
          <a:xfrm>
            <a:off x="535477" y="1957754"/>
            <a:ext cx="5466737" cy="4351337"/>
          </a:xfrm>
        </p:spPr>
        <p:txBody>
          <a:bodyPr vert="horz" lIns="91440" tIns="45720" rIns="91440" bIns="45720" rtlCol="0">
            <a:normAutofit/>
          </a:bodyPr>
          <a:lstStyle/>
          <a:p>
            <a:pPr marL="0" indent="0">
              <a:buNone/>
            </a:pPr>
            <a:r>
              <a:rPr lang="en-US" dirty="0"/>
              <a:t>Eventually, Hamilton’s career reaches a breaking point when, all in a short period of time: </a:t>
            </a:r>
          </a:p>
          <a:p>
            <a:r>
              <a:rPr lang="en-US" dirty="0"/>
              <a:t>He is caught in a “torrid affair” with another man’s wife; </a:t>
            </a:r>
          </a:p>
          <a:p>
            <a:r>
              <a:rPr lang="en-US" dirty="0"/>
              <a:t>His scandal is made public; </a:t>
            </a:r>
          </a:p>
          <a:p>
            <a:r>
              <a:rPr lang="en-US" dirty="0"/>
              <a:t>His public image is slandered; </a:t>
            </a:r>
          </a:p>
          <a:p>
            <a:r>
              <a:rPr lang="en-US" dirty="0"/>
              <a:t>His relationship with his wife and family are badly damaged; </a:t>
            </a:r>
          </a:p>
          <a:p>
            <a:r>
              <a:rPr lang="en-US" dirty="0"/>
              <a:t>His son is shot and killed. </a:t>
            </a:r>
          </a:p>
        </p:txBody>
      </p:sp>
    </p:spTree>
    <p:extLst>
      <p:ext uri="{BB962C8B-B14F-4D97-AF65-F5344CB8AC3E}">
        <p14:creationId xmlns:p14="http://schemas.microsoft.com/office/powerpoint/2010/main" val="1138806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17646" r="18362"/>
          <a:stretch/>
        </p:blipFill>
        <p:spPr>
          <a:xfrm>
            <a:off x="0" y="0"/>
            <a:ext cx="5851399" cy="6858000"/>
          </a:xfrm>
          <a:prstGeom prst="rect">
            <a:avLst/>
          </a:prstGeom>
        </p:spPr>
      </p:pic>
      <p:sp>
        <p:nvSpPr>
          <p:cNvPr id="2" name="Title 1"/>
          <p:cNvSpPr>
            <a:spLocks noGrp="1"/>
          </p:cNvSpPr>
          <p:nvPr>
            <p:ph type="title"/>
          </p:nvPr>
        </p:nvSpPr>
        <p:spPr>
          <a:xfrm>
            <a:off x="6189728" y="375138"/>
            <a:ext cx="4764783" cy="1590504"/>
          </a:xfrm>
        </p:spPr>
        <p:txBody>
          <a:bodyPr vert="horz" lIns="91440" tIns="45720" rIns="91440" bIns="45720" rtlCol="0" anchor="b">
            <a:normAutofit/>
          </a:bodyPr>
          <a:lstStyle/>
          <a:p>
            <a:r>
              <a:rPr lang="en-US" sz="4000" dirty="0"/>
              <a:t>Case Study: </a:t>
            </a:r>
            <a:r>
              <a:rPr lang="en-US" sz="4000" i="1" dirty="0"/>
              <a:t>Hamilton</a:t>
            </a:r>
          </a:p>
        </p:txBody>
      </p:sp>
      <p:sp>
        <p:nvSpPr>
          <p:cNvPr id="5" name="Content Placeholder 4"/>
          <p:cNvSpPr>
            <a:spLocks noGrp="1"/>
          </p:cNvSpPr>
          <p:nvPr>
            <p:ph sz="half" idx="2"/>
          </p:nvPr>
        </p:nvSpPr>
        <p:spPr>
          <a:xfrm>
            <a:off x="6189728" y="1936955"/>
            <a:ext cx="4764783" cy="4243182"/>
          </a:xfrm>
        </p:spPr>
        <p:txBody>
          <a:bodyPr vert="horz" lIns="91440" tIns="45720" rIns="91440" bIns="45720" rtlCol="0">
            <a:normAutofit/>
          </a:bodyPr>
          <a:lstStyle/>
          <a:p>
            <a:endParaRPr lang="en-US" sz="1600" dirty="0"/>
          </a:p>
          <a:p>
            <a:r>
              <a:rPr lang="en-US" sz="2800" dirty="0"/>
              <a:t>One of the lines in the play that his sister-in-law says at this time is: </a:t>
            </a:r>
          </a:p>
          <a:p>
            <a:pPr marL="0" indent="0" algn="ctr">
              <a:buNone/>
            </a:pPr>
            <a:r>
              <a:rPr lang="en-US" sz="2800" i="1" dirty="0"/>
              <a:t>“You can never be satisfied…I hope you’re satisfied.”</a:t>
            </a:r>
          </a:p>
        </p:txBody>
      </p:sp>
    </p:spTree>
    <p:extLst>
      <p:ext uri="{BB962C8B-B14F-4D97-AF65-F5344CB8AC3E}">
        <p14:creationId xmlns:p14="http://schemas.microsoft.com/office/powerpoint/2010/main" val="7400818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a:blip r:embed="rId3"/>
          <a:stretch>
            <a:fillRect/>
          </a:stretch>
        </p:blipFill>
        <p:spPr>
          <a:xfrm>
            <a:off x="-15240" y="-1"/>
            <a:ext cx="11308080" cy="6936769"/>
          </a:xfrm>
          <a:prstGeom prst="rect">
            <a:avLst/>
          </a:prstGeom>
        </p:spPr>
      </p:pic>
      <p:sp>
        <p:nvSpPr>
          <p:cNvPr id="2" name="Title 1"/>
          <p:cNvSpPr>
            <a:spLocks noGrp="1"/>
          </p:cNvSpPr>
          <p:nvPr>
            <p:ph type="title"/>
          </p:nvPr>
        </p:nvSpPr>
        <p:spPr>
          <a:xfrm>
            <a:off x="585217" y="1092039"/>
            <a:ext cx="4085492" cy="1325562"/>
          </a:xfrm>
        </p:spPr>
        <p:txBody>
          <a:bodyPr vert="horz" lIns="91440" tIns="45720" rIns="91440" bIns="45720" rtlCol="0" anchor="b">
            <a:normAutofit/>
          </a:bodyPr>
          <a:lstStyle/>
          <a:p>
            <a:r>
              <a:rPr lang="en-US" sz="3200" dirty="0">
                <a:solidFill>
                  <a:schemeClr val="bg1">
                    <a:lumMod val="95000"/>
                  </a:schemeClr>
                </a:solidFill>
              </a:rPr>
              <a:t>Case Study: </a:t>
            </a:r>
            <a:r>
              <a:rPr lang="en-US" sz="3200" i="1" dirty="0">
                <a:solidFill>
                  <a:schemeClr val="bg1">
                    <a:lumMod val="95000"/>
                  </a:schemeClr>
                </a:solidFill>
              </a:rPr>
              <a:t>Hamilton</a:t>
            </a:r>
          </a:p>
        </p:txBody>
      </p:sp>
      <p:sp>
        <p:nvSpPr>
          <p:cNvPr id="4" name="Content Placeholder 3"/>
          <p:cNvSpPr>
            <a:spLocks noGrp="1"/>
          </p:cNvSpPr>
          <p:nvPr>
            <p:ph sz="half" idx="1"/>
          </p:nvPr>
        </p:nvSpPr>
        <p:spPr>
          <a:xfrm>
            <a:off x="585216" y="2516209"/>
            <a:ext cx="3690425" cy="4243182"/>
          </a:xfrm>
        </p:spPr>
        <p:txBody>
          <a:bodyPr vert="horz" lIns="91440" tIns="45720" rIns="91440" bIns="45720" rtlCol="0">
            <a:normAutofit/>
          </a:bodyPr>
          <a:lstStyle/>
          <a:p>
            <a:r>
              <a:rPr lang="en-US" sz="2800" dirty="0">
                <a:solidFill>
                  <a:schemeClr val="bg1">
                    <a:lumMod val="95000"/>
                  </a:schemeClr>
                </a:solidFill>
              </a:rPr>
              <a:t>Hamilton </a:t>
            </a:r>
            <a:r>
              <a:rPr lang="en-US" sz="2800" i="1" dirty="0">
                <a:solidFill>
                  <a:schemeClr val="bg1">
                    <a:lumMod val="95000"/>
                  </a:schemeClr>
                </a:solidFill>
              </a:rPr>
              <a:t>couldn’t</a:t>
            </a:r>
            <a:r>
              <a:rPr lang="en-US" sz="2800" dirty="0">
                <a:solidFill>
                  <a:schemeClr val="bg1">
                    <a:lumMod val="95000"/>
                  </a:schemeClr>
                </a:solidFill>
              </a:rPr>
              <a:t> be satisfied, and he ended up shot by one of his good friends, Aaron Burr</a:t>
            </a:r>
          </a:p>
          <a:p>
            <a:r>
              <a:rPr lang="en-US" sz="2800" dirty="0">
                <a:solidFill>
                  <a:schemeClr val="bg1">
                    <a:lumMod val="95000"/>
                  </a:schemeClr>
                </a:solidFill>
              </a:rPr>
              <a:t>An incredible mind, and an incredible man, gone</a:t>
            </a:r>
          </a:p>
        </p:txBody>
      </p:sp>
    </p:spTree>
    <p:extLst>
      <p:ext uri="{BB962C8B-B14F-4D97-AF65-F5344CB8AC3E}">
        <p14:creationId xmlns:p14="http://schemas.microsoft.com/office/powerpoint/2010/main" val="1367035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endParaRPr lang="en-US" i="1" dirty="0"/>
          </a:p>
        </p:txBody>
      </p:sp>
      <p:sp>
        <p:nvSpPr>
          <p:cNvPr id="5" name="Content Placeholder 4"/>
          <p:cNvSpPr>
            <a:spLocks noGrp="1"/>
          </p:cNvSpPr>
          <p:nvPr>
            <p:ph sz="half" idx="2"/>
          </p:nvPr>
        </p:nvSpPr>
        <p:spPr>
          <a:xfrm>
            <a:off x="1371600" y="1828800"/>
            <a:ext cx="9235440" cy="4351337"/>
          </a:xfrm>
        </p:spPr>
        <p:txBody>
          <a:bodyPr>
            <a:normAutofit/>
          </a:bodyPr>
          <a:lstStyle/>
          <a:p>
            <a:endParaRPr lang="en-US" sz="2400" dirty="0"/>
          </a:p>
          <a:p>
            <a:pPr marL="0" indent="0" algn="ctr">
              <a:buNone/>
            </a:pPr>
            <a:r>
              <a:rPr lang="en-US" sz="3600" i="1" dirty="0"/>
              <a:t>By your estimation, did Alexander Hamilton live a good life?  </a:t>
            </a:r>
          </a:p>
          <a:p>
            <a:pPr marL="0" indent="0" algn="ctr">
              <a:buNone/>
            </a:pPr>
            <a:r>
              <a:rPr lang="en-US" sz="3600" i="1" dirty="0"/>
              <a:t>Why, or why not?  </a:t>
            </a:r>
          </a:p>
        </p:txBody>
      </p:sp>
    </p:spTree>
    <p:extLst>
      <p:ext uri="{BB962C8B-B14F-4D97-AF65-F5344CB8AC3E}">
        <p14:creationId xmlns:p14="http://schemas.microsoft.com/office/powerpoint/2010/main" val="21672214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9449" r="25448"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Case Study #2: </a:t>
            </a:r>
            <a:br>
              <a:rPr lang="en-US" dirty="0"/>
            </a:br>
            <a:r>
              <a:rPr lang="en-US" dirty="0"/>
              <a:t>Nelson Mandela</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endParaRPr lang="en-US" dirty="0"/>
          </a:p>
          <a:p>
            <a:pPr marL="0" indent="0">
              <a:buNone/>
            </a:pPr>
            <a:r>
              <a:rPr lang="en-US" sz="3200" i="1" dirty="0"/>
              <a:t>What do you know about this incredible man? </a:t>
            </a:r>
          </a:p>
        </p:txBody>
      </p:sp>
    </p:spTree>
    <p:extLst>
      <p:ext uri="{BB962C8B-B14F-4D97-AF65-F5344CB8AC3E}">
        <p14:creationId xmlns:p14="http://schemas.microsoft.com/office/powerpoint/2010/main" val="36239874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5089" r="2999" b="-2"/>
          <a:stretch/>
        </p:blipFill>
        <p:spPr>
          <a:xfrm>
            <a:off x="246564" y="634949"/>
            <a:ext cx="5849436" cy="5588101"/>
          </a:xfrm>
          <a:prstGeom prst="rect">
            <a:avLst/>
          </a:prstGeom>
        </p:spPr>
      </p:pic>
      <p:sp>
        <p:nvSpPr>
          <p:cNvPr id="2" name="Title 1"/>
          <p:cNvSpPr>
            <a:spLocks noGrp="1"/>
          </p:cNvSpPr>
          <p:nvPr>
            <p:ph type="title"/>
          </p:nvPr>
        </p:nvSpPr>
        <p:spPr>
          <a:xfrm>
            <a:off x="6434329" y="640080"/>
            <a:ext cx="4520182" cy="1296875"/>
          </a:xfrm>
        </p:spPr>
        <p:txBody>
          <a:bodyPr vert="horz" lIns="91440" tIns="45720" rIns="91440" bIns="45720" rtlCol="0" anchor="b">
            <a:normAutofit/>
          </a:bodyPr>
          <a:lstStyle/>
          <a:p>
            <a:pPr>
              <a:lnSpc>
                <a:spcPct val="80000"/>
              </a:lnSpc>
            </a:pPr>
            <a:r>
              <a:rPr lang="en-US" sz="3200" dirty="0"/>
              <a:t>Case Study: </a:t>
            </a:r>
            <a:r>
              <a:rPr lang="en-US" sz="3200" i="1" dirty="0"/>
              <a:t>Long Walk to Freedom</a:t>
            </a:r>
          </a:p>
        </p:txBody>
      </p:sp>
      <p:sp>
        <p:nvSpPr>
          <p:cNvPr id="4" name="Content Placeholder 3"/>
          <p:cNvSpPr>
            <a:spLocks noGrp="1"/>
          </p:cNvSpPr>
          <p:nvPr>
            <p:ph sz="half" idx="1"/>
          </p:nvPr>
        </p:nvSpPr>
        <p:spPr>
          <a:xfrm>
            <a:off x="6342564" y="1936955"/>
            <a:ext cx="4611947" cy="4243182"/>
          </a:xfrm>
        </p:spPr>
        <p:txBody>
          <a:bodyPr vert="horz" lIns="91440" tIns="45720" rIns="91440" bIns="45720" rtlCol="0">
            <a:normAutofit/>
          </a:bodyPr>
          <a:lstStyle/>
          <a:p>
            <a:pPr>
              <a:lnSpc>
                <a:spcPct val="100000"/>
              </a:lnSpc>
            </a:pPr>
            <a:r>
              <a:rPr lang="en-US" sz="2000" i="1" dirty="0"/>
              <a:t>Long Walk to Freedom</a:t>
            </a:r>
            <a:r>
              <a:rPr lang="en-US" sz="2000" dirty="0"/>
              <a:t> is the autobiography of Nelson Mandela, the former President of the republic of South Africa and recipient of the revered Nobel Peace Prize. </a:t>
            </a:r>
          </a:p>
          <a:p>
            <a:pPr>
              <a:lnSpc>
                <a:spcPct val="100000"/>
              </a:lnSpc>
            </a:pPr>
            <a:r>
              <a:rPr lang="en-US" sz="2000" dirty="0"/>
              <a:t>His efforts in fighting against </a:t>
            </a:r>
            <a:r>
              <a:rPr lang="en-US" sz="2000" i="1" dirty="0"/>
              <a:t>apartheid</a:t>
            </a:r>
            <a:r>
              <a:rPr lang="en-US" sz="2000" dirty="0"/>
              <a:t>, or the racial war which led to severe oppression against black Africans), have been lauded for decades, as has his character and incredible resilience during difficult times.  </a:t>
            </a:r>
          </a:p>
        </p:txBody>
      </p:sp>
    </p:spTree>
    <p:extLst>
      <p:ext uri="{BB962C8B-B14F-4D97-AF65-F5344CB8AC3E}">
        <p14:creationId xmlns:p14="http://schemas.microsoft.com/office/powerpoint/2010/main" val="1488940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3814" r="24808"/>
          <a:stretch/>
        </p:blipFill>
        <p:spPr>
          <a:xfrm>
            <a:off x="339969" y="1007561"/>
            <a:ext cx="5615354" cy="5172576"/>
          </a:xfrm>
          <a:prstGeom prst="rect">
            <a:avLst/>
          </a:prstGeom>
        </p:spPr>
      </p:pic>
      <p:sp>
        <p:nvSpPr>
          <p:cNvPr id="2" name="Title 1"/>
          <p:cNvSpPr>
            <a:spLocks noGrp="1"/>
          </p:cNvSpPr>
          <p:nvPr>
            <p:ph type="title"/>
          </p:nvPr>
        </p:nvSpPr>
        <p:spPr>
          <a:xfrm>
            <a:off x="6178062" y="847199"/>
            <a:ext cx="4888522" cy="1325562"/>
          </a:xfrm>
        </p:spPr>
        <p:txBody>
          <a:bodyPr vert="horz" lIns="91440" tIns="45720" rIns="91440" bIns="45720" rtlCol="0" anchor="b">
            <a:normAutofit/>
          </a:bodyPr>
          <a:lstStyle/>
          <a:p>
            <a:r>
              <a:rPr lang="en-US" sz="4100" dirty="0"/>
              <a:t>Case Study: </a:t>
            </a:r>
            <a:r>
              <a:rPr lang="en-US" sz="4100" i="1" dirty="0"/>
              <a:t>Long Walk to Freedom</a:t>
            </a:r>
          </a:p>
        </p:txBody>
      </p:sp>
      <p:sp>
        <p:nvSpPr>
          <p:cNvPr id="5" name="Content Placeholder 4"/>
          <p:cNvSpPr>
            <a:spLocks noGrp="1"/>
          </p:cNvSpPr>
          <p:nvPr>
            <p:ph sz="half" idx="2"/>
          </p:nvPr>
        </p:nvSpPr>
        <p:spPr>
          <a:xfrm>
            <a:off x="6178061" y="2187843"/>
            <a:ext cx="4888523" cy="3992294"/>
          </a:xfrm>
        </p:spPr>
        <p:txBody>
          <a:bodyPr vert="horz" lIns="91440" tIns="45720" rIns="91440" bIns="45720" rtlCol="0">
            <a:normAutofit/>
          </a:bodyPr>
          <a:lstStyle/>
          <a:p>
            <a:pPr>
              <a:lnSpc>
                <a:spcPct val="105000"/>
              </a:lnSpc>
            </a:pPr>
            <a:r>
              <a:rPr lang="en-US" sz="2000" dirty="0"/>
              <a:t>Mandela was born in the bush of South Africa and privileged to attend school and receive an education—one of very few black children to do so. </a:t>
            </a:r>
          </a:p>
          <a:p>
            <a:pPr>
              <a:lnSpc>
                <a:spcPct val="105000"/>
              </a:lnSpc>
            </a:pPr>
            <a:r>
              <a:rPr lang="en-US" sz="2000" dirty="0"/>
              <a:t>He noticed the oppression that black South Africans lived with, and became a lawyer to fight against the corrupt.  Eventually his actions became more political in nature, and he fought to end the vile practice of </a:t>
            </a:r>
            <a:r>
              <a:rPr lang="en-US" sz="2000" i="1" dirty="0"/>
              <a:t>apartheid</a:t>
            </a:r>
            <a:r>
              <a:rPr lang="en-US" sz="2000" dirty="0"/>
              <a:t>. </a:t>
            </a:r>
          </a:p>
        </p:txBody>
      </p:sp>
    </p:spTree>
    <p:extLst>
      <p:ext uri="{BB962C8B-B14F-4D97-AF65-F5344CB8AC3E}">
        <p14:creationId xmlns:p14="http://schemas.microsoft.com/office/powerpoint/2010/main" val="36959184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sp>
        <p:nvSpPr>
          <p:cNvPr id="4" name="Content Placeholder 3"/>
          <p:cNvSpPr>
            <a:spLocks noGrp="1"/>
          </p:cNvSpPr>
          <p:nvPr>
            <p:ph sz="half" idx="1"/>
          </p:nvPr>
        </p:nvSpPr>
        <p:spPr>
          <a:xfrm>
            <a:off x="1261872" y="1910861"/>
            <a:ext cx="8843420" cy="4351337"/>
          </a:xfrm>
        </p:spPr>
        <p:txBody>
          <a:bodyPr>
            <a:normAutofit/>
          </a:bodyPr>
          <a:lstStyle/>
          <a:p>
            <a:pPr>
              <a:lnSpc>
                <a:spcPct val="100000"/>
              </a:lnSpc>
            </a:pPr>
            <a:r>
              <a:rPr lang="en-US" sz="2800" dirty="0"/>
              <a:t>Mandela found love and started a family, but as his knowledge and experience increased he spent much less time with them. </a:t>
            </a:r>
          </a:p>
          <a:p>
            <a:pPr>
              <a:lnSpc>
                <a:spcPct val="100000"/>
              </a:lnSpc>
            </a:pPr>
            <a:r>
              <a:rPr lang="en-US" sz="2800" dirty="0"/>
              <a:t>He spent nearly all his time fighting against </a:t>
            </a:r>
            <a:r>
              <a:rPr lang="en-US" sz="2800" i="1" dirty="0"/>
              <a:t>apartheid</a:t>
            </a:r>
            <a:r>
              <a:rPr lang="en-US" sz="2800" dirty="0"/>
              <a:t>, eventually being imprisoned for violent protest and insurrection against the government. </a:t>
            </a:r>
          </a:p>
          <a:p>
            <a:pPr>
              <a:lnSpc>
                <a:spcPct val="100000"/>
              </a:lnSpc>
            </a:pPr>
            <a:r>
              <a:rPr lang="en-US" sz="2800" dirty="0"/>
              <a:t>He remained imprisoned for nearly 3 decades, where he continued to study and lead the resistance from his cell.  </a:t>
            </a:r>
          </a:p>
        </p:txBody>
      </p:sp>
    </p:spTree>
    <p:extLst>
      <p:ext uri="{BB962C8B-B14F-4D97-AF65-F5344CB8AC3E}">
        <p14:creationId xmlns:p14="http://schemas.microsoft.com/office/powerpoint/2010/main" val="39726402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pic>
        <p:nvPicPr>
          <p:cNvPr id="3" name="Content Placeholder 2"/>
          <p:cNvPicPr>
            <a:picLocks noGrp="1" noChangeAspect="1"/>
          </p:cNvPicPr>
          <p:nvPr>
            <p:ph sz="half" idx="1"/>
          </p:nvPr>
        </p:nvPicPr>
        <p:blipFill>
          <a:blip r:embed="rId3"/>
          <a:stretch>
            <a:fillRect/>
          </a:stretch>
        </p:blipFill>
        <p:spPr>
          <a:xfrm>
            <a:off x="1261872" y="1828799"/>
            <a:ext cx="4351338" cy="4351338"/>
          </a:xfrm>
        </p:spPr>
      </p:pic>
      <p:sp>
        <p:nvSpPr>
          <p:cNvPr id="5" name="Content Placeholder 4"/>
          <p:cNvSpPr>
            <a:spLocks noGrp="1"/>
          </p:cNvSpPr>
          <p:nvPr>
            <p:ph sz="half" idx="2"/>
          </p:nvPr>
        </p:nvSpPr>
        <p:spPr>
          <a:xfrm>
            <a:off x="5908431" y="1828800"/>
            <a:ext cx="5201529" cy="4351337"/>
          </a:xfrm>
        </p:spPr>
        <p:txBody>
          <a:bodyPr>
            <a:noAutofit/>
          </a:bodyPr>
          <a:lstStyle/>
          <a:p>
            <a:r>
              <a:rPr lang="en-US" sz="2200" dirty="0"/>
              <a:t>Mandela was eventually released from prison and, after some considerable politicking, earned  the right to run for President—and won—becoming the country’s first black President. </a:t>
            </a:r>
          </a:p>
          <a:p>
            <a:r>
              <a:rPr lang="en-US" sz="2200" dirty="0"/>
              <a:t>He labored tirelessly to unite his people—black and white—and was recognized with a Nobel Peace Prize and other lofty commendations. </a:t>
            </a:r>
          </a:p>
          <a:p>
            <a:r>
              <a:rPr lang="en-US" sz="2200" dirty="0"/>
              <a:t>He truly wore out his life in service to his country.  </a:t>
            </a:r>
          </a:p>
        </p:txBody>
      </p:sp>
    </p:spTree>
    <p:extLst>
      <p:ext uri="{BB962C8B-B14F-4D97-AF65-F5344CB8AC3E}">
        <p14:creationId xmlns:p14="http://schemas.microsoft.com/office/powerpoint/2010/main" val="4286815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HW Review</a:t>
            </a:r>
          </a:p>
        </p:txBody>
      </p:sp>
      <p:sp>
        <p:nvSpPr>
          <p:cNvPr id="3" name="Content Placeholder 2"/>
          <p:cNvSpPr>
            <a:spLocks noGrp="1"/>
          </p:cNvSpPr>
          <p:nvPr>
            <p:ph idx="1"/>
          </p:nvPr>
        </p:nvSpPr>
        <p:spPr/>
        <p:txBody>
          <a:bodyPr>
            <a:normAutofit/>
          </a:bodyPr>
          <a:lstStyle/>
          <a:p>
            <a:pPr marL="0" indent="0">
              <a:buNone/>
            </a:pPr>
            <a:r>
              <a:rPr lang="en-US" sz="2400" dirty="0"/>
              <a:t>The HW for last class was to </a:t>
            </a:r>
            <a:r>
              <a:rPr lang="en-US" sz="2400" b="1" dirty="0"/>
              <a:t>serve somebody</a:t>
            </a:r>
          </a:p>
          <a:p>
            <a:r>
              <a:rPr lang="en-US" sz="2400" dirty="0"/>
              <a:t>Let’s return and report:</a:t>
            </a:r>
          </a:p>
          <a:p>
            <a:pPr marL="457200" indent="-457200">
              <a:buFont typeface="+mj-lt"/>
              <a:buAutoNum type="arabicPeriod"/>
            </a:pPr>
            <a:r>
              <a:rPr lang="en-US" sz="2400" dirty="0"/>
              <a:t>Whom did you help? </a:t>
            </a:r>
          </a:p>
          <a:p>
            <a:pPr marL="457200" indent="-457200">
              <a:buFont typeface="+mj-lt"/>
              <a:buAutoNum type="arabicPeriod"/>
            </a:pPr>
            <a:r>
              <a:rPr lang="en-US" sz="2400" dirty="0"/>
              <a:t>Did your service help that person?  Why, or why not? </a:t>
            </a:r>
          </a:p>
          <a:p>
            <a:pPr marL="457200" indent="-457200">
              <a:buFont typeface="+mj-lt"/>
              <a:buAutoNum type="arabicPeriod"/>
            </a:pPr>
            <a:r>
              <a:rPr lang="en-US" sz="2400" dirty="0"/>
              <a:t>Do you have plans to do service again?  </a:t>
            </a:r>
          </a:p>
        </p:txBody>
      </p:sp>
    </p:spTree>
    <p:extLst>
      <p:ext uri="{BB962C8B-B14F-4D97-AF65-F5344CB8AC3E}">
        <p14:creationId xmlns:p14="http://schemas.microsoft.com/office/powerpoint/2010/main" val="31096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sp>
        <p:nvSpPr>
          <p:cNvPr id="4" name="Content Placeholder 3"/>
          <p:cNvSpPr>
            <a:spLocks noGrp="1"/>
          </p:cNvSpPr>
          <p:nvPr>
            <p:ph sz="half" idx="1"/>
          </p:nvPr>
        </p:nvSpPr>
        <p:spPr>
          <a:xfrm>
            <a:off x="1261871" y="1828800"/>
            <a:ext cx="8960651" cy="4351337"/>
          </a:xfrm>
        </p:spPr>
        <p:txBody>
          <a:bodyPr>
            <a:normAutofit/>
          </a:bodyPr>
          <a:lstStyle/>
          <a:p>
            <a:r>
              <a:rPr lang="en-US" sz="3200" dirty="0"/>
              <a:t>Unfortunately, it wasn’t all roses for Mandela. </a:t>
            </a:r>
          </a:p>
          <a:p>
            <a:r>
              <a:rPr lang="en-US" sz="3200" dirty="0"/>
              <a:t>His imprisonment saw his first marriage slowly crumble and his relationship with his family decay.  </a:t>
            </a:r>
          </a:p>
          <a:p>
            <a:r>
              <a:rPr lang="en-US" sz="3200" dirty="0"/>
              <a:t>He was without freedom for nearly 30 years, a slave to the very people he sought to unite with when he became President.  </a:t>
            </a:r>
          </a:p>
        </p:txBody>
      </p:sp>
    </p:spTree>
    <p:extLst>
      <p:ext uri="{BB962C8B-B14F-4D97-AF65-F5344CB8AC3E}">
        <p14:creationId xmlns:p14="http://schemas.microsoft.com/office/powerpoint/2010/main" val="1548130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2128" r="6252"/>
          <a:stretch/>
        </p:blipFill>
        <p:spPr>
          <a:xfrm>
            <a:off x="6096000" y="0"/>
            <a:ext cx="6094799" cy="6857990"/>
          </a:xfrm>
          <a:prstGeom prst="rect">
            <a:avLst/>
          </a:prstGeom>
        </p:spPr>
      </p:pic>
      <p:sp>
        <p:nvSpPr>
          <p:cNvPr id="2" name="Title 1"/>
          <p:cNvSpPr>
            <a:spLocks noGrp="1"/>
          </p:cNvSpPr>
          <p:nvPr>
            <p:ph type="title"/>
          </p:nvPr>
        </p:nvSpPr>
        <p:spPr>
          <a:xfrm>
            <a:off x="383079" y="377483"/>
            <a:ext cx="5501906" cy="1325562"/>
          </a:xfrm>
        </p:spPr>
        <p:txBody>
          <a:bodyPr vert="horz" lIns="91440" tIns="45720" rIns="91440" bIns="45720" rtlCol="0" anchor="b">
            <a:normAutofit/>
          </a:bodyPr>
          <a:lstStyle/>
          <a:p>
            <a:r>
              <a:rPr lang="en-US" sz="4100" dirty="0"/>
              <a:t>Case Study: </a:t>
            </a:r>
            <a:r>
              <a:rPr lang="en-US" sz="4100" i="1" dirty="0"/>
              <a:t>Long Walk to Freedom</a:t>
            </a:r>
          </a:p>
        </p:txBody>
      </p:sp>
      <p:sp>
        <p:nvSpPr>
          <p:cNvPr id="5" name="Content Placeholder 4"/>
          <p:cNvSpPr>
            <a:spLocks noGrp="1"/>
          </p:cNvSpPr>
          <p:nvPr>
            <p:ph sz="half" idx="2"/>
          </p:nvPr>
        </p:nvSpPr>
        <p:spPr>
          <a:xfrm>
            <a:off x="418481" y="2080528"/>
            <a:ext cx="5466504" cy="4351337"/>
          </a:xfrm>
        </p:spPr>
        <p:txBody>
          <a:bodyPr vert="horz" lIns="91440" tIns="45720" rIns="91440" bIns="45720" rtlCol="0">
            <a:normAutofit/>
          </a:bodyPr>
          <a:lstStyle/>
          <a:p>
            <a:r>
              <a:rPr lang="en-US" sz="2400" dirty="0"/>
              <a:t>Near the end of his life, Mandela said that he strongly regretted not having spent much time with his family, saying that he felt that his mission was to serve the people of his country.  </a:t>
            </a:r>
          </a:p>
          <a:p>
            <a:r>
              <a:rPr lang="en-US" sz="2400" dirty="0"/>
              <a:t>He admitted that his country was more his family and purpose, than his actual family was. This caused him great sadness after he was released from prison.  </a:t>
            </a:r>
          </a:p>
          <a:p>
            <a:pPr marL="0" indent="0">
              <a:buNone/>
            </a:pPr>
            <a:endParaRPr lang="en-US" sz="2400" dirty="0"/>
          </a:p>
          <a:p>
            <a:endParaRPr lang="en-US" dirty="0"/>
          </a:p>
        </p:txBody>
      </p:sp>
    </p:spTree>
    <p:extLst>
      <p:ext uri="{BB962C8B-B14F-4D97-AF65-F5344CB8AC3E}">
        <p14:creationId xmlns:p14="http://schemas.microsoft.com/office/powerpoint/2010/main" val="1129848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3108" y="365760"/>
            <a:ext cx="10191404" cy="1325562"/>
          </a:xfrm>
        </p:spPr>
        <p:txBody>
          <a:bodyPr/>
          <a:lstStyle/>
          <a:p>
            <a:r>
              <a:rPr lang="en-US" dirty="0"/>
              <a:t>Class Discussion</a:t>
            </a:r>
            <a:endParaRPr lang="en-US" i="1" dirty="0"/>
          </a:p>
        </p:txBody>
      </p:sp>
      <p:sp>
        <p:nvSpPr>
          <p:cNvPr id="5" name="Content Placeholder 4"/>
          <p:cNvSpPr>
            <a:spLocks noGrp="1"/>
          </p:cNvSpPr>
          <p:nvPr>
            <p:ph sz="half" idx="2"/>
          </p:nvPr>
        </p:nvSpPr>
        <p:spPr>
          <a:xfrm>
            <a:off x="763108" y="1842654"/>
            <a:ext cx="9345168" cy="4351337"/>
          </a:xfrm>
        </p:spPr>
        <p:txBody>
          <a:bodyPr>
            <a:normAutofit/>
          </a:bodyPr>
          <a:lstStyle/>
          <a:p>
            <a:endParaRPr lang="en-US" sz="2400" dirty="0"/>
          </a:p>
          <a:p>
            <a:pPr marL="0" indent="0" algn="ctr">
              <a:buNone/>
            </a:pPr>
            <a:r>
              <a:rPr lang="en-US" sz="3600" i="1" dirty="0"/>
              <a:t>By your estimation, did </a:t>
            </a:r>
          </a:p>
          <a:p>
            <a:pPr marL="0" indent="0" algn="ctr">
              <a:buNone/>
            </a:pPr>
            <a:r>
              <a:rPr lang="en-US" sz="3600" i="1" dirty="0"/>
              <a:t>Nelson Mandela live a good life?  </a:t>
            </a:r>
          </a:p>
          <a:p>
            <a:pPr marL="0" indent="0" algn="ctr">
              <a:buNone/>
            </a:pPr>
            <a:r>
              <a:rPr lang="en-US" sz="3600" i="1" dirty="0"/>
              <a:t>Why, or why not?  </a:t>
            </a:r>
          </a:p>
        </p:txBody>
      </p:sp>
    </p:spTree>
    <p:extLst>
      <p:ext uri="{BB962C8B-B14F-4D97-AF65-F5344CB8AC3E}">
        <p14:creationId xmlns:p14="http://schemas.microsoft.com/office/powerpoint/2010/main" val="42921523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92599" y="1274618"/>
            <a:ext cx="9692640" cy="4807527"/>
          </a:xfrm>
        </p:spPr>
        <p:txBody>
          <a:bodyPr>
            <a:normAutofit/>
          </a:bodyPr>
          <a:lstStyle/>
          <a:p>
            <a:pPr>
              <a:lnSpc>
                <a:spcPct val="150000"/>
              </a:lnSpc>
            </a:pPr>
            <a:r>
              <a:rPr lang="en-US" sz="3200" dirty="0"/>
              <a:t>These two men were </a:t>
            </a:r>
            <a:r>
              <a:rPr lang="en-US" sz="3200" i="1" dirty="0"/>
              <a:t>incredibly</a:t>
            </a:r>
            <a:r>
              <a:rPr lang="en-US" sz="3200" dirty="0"/>
              <a:t> successful in many ways.  </a:t>
            </a:r>
          </a:p>
          <a:p>
            <a:pPr>
              <a:lnSpc>
                <a:spcPct val="150000"/>
              </a:lnSpc>
            </a:pPr>
            <a:r>
              <a:rPr lang="en-US" sz="3200" dirty="0"/>
              <a:t>They changed the world.  </a:t>
            </a:r>
          </a:p>
          <a:p>
            <a:pPr>
              <a:lnSpc>
                <a:spcPct val="150000"/>
              </a:lnSpc>
            </a:pPr>
            <a:r>
              <a:rPr lang="en-US" sz="3200" dirty="0"/>
              <a:t>And, at the end of their lives, they wished they’d done some things—big things—very  differently.  </a:t>
            </a:r>
          </a:p>
          <a:p>
            <a:endParaRPr lang="en-US" sz="2400" dirty="0"/>
          </a:p>
        </p:txBody>
      </p:sp>
    </p:spTree>
    <p:extLst>
      <p:ext uri="{BB962C8B-B14F-4D97-AF65-F5344CB8AC3E}">
        <p14:creationId xmlns:p14="http://schemas.microsoft.com/office/powerpoint/2010/main" val="24239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99000"/>
                    </a14:imgEffect>
                    <a14:imgEffect>
                      <a14:brightnessContrast bright="10000"/>
                    </a14:imgEffect>
                  </a14:imgLayer>
                </a14:imgProps>
              </a:ext>
            </a:extLst>
          </a:blip>
          <a:srcRect t="8839"/>
          <a:stretch/>
        </p:blipFill>
        <p:spPr>
          <a:xfrm>
            <a:off x="0" y="-1"/>
            <a:ext cx="11290874" cy="6858001"/>
          </a:xfrm>
        </p:spPr>
      </p:pic>
      <p:sp>
        <p:nvSpPr>
          <p:cNvPr id="4" name="Content Placeholder 3"/>
          <p:cNvSpPr>
            <a:spLocks noGrp="1"/>
          </p:cNvSpPr>
          <p:nvPr>
            <p:ph sz="half" idx="2"/>
          </p:nvPr>
        </p:nvSpPr>
        <p:spPr>
          <a:xfrm>
            <a:off x="925510" y="554182"/>
            <a:ext cx="6583654" cy="2313709"/>
          </a:xfrm>
        </p:spPr>
        <p:txBody>
          <a:bodyPr>
            <a:normAutofit/>
          </a:bodyPr>
          <a:lstStyle/>
          <a:p>
            <a:r>
              <a:rPr lang="en-US" sz="2400" dirty="0">
                <a:solidFill>
                  <a:schemeClr val="bg1">
                    <a:lumMod val="95000"/>
                  </a:schemeClr>
                </a:solidFill>
                <a:latin typeface="Arial Rounded MT Bold" panose="020F0704030504030204" pitchFamily="34" charset="0"/>
              </a:rPr>
              <a:t>To be fair, it’s likely that all of us will have regrets at the end of our lives. </a:t>
            </a:r>
          </a:p>
          <a:p>
            <a:r>
              <a:rPr lang="en-US" sz="2400" dirty="0">
                <a:solidFill>
                  <a:schemeClr val="tx1">
                    <a:lumMod val="95000"/>
                    <a:lumOff val="5000"/>
                  </a:schemeClr>
                </a:solidFill>
                <a:latin typeface="Arial Rounded MT Bold" panose="020F0704030504030204" pitchFamily="34" charset="0"/>
              </a:rPr>
              <a:t>But, what can we do now to ensure satisfaction before we die? </a:t>
            </a:r>
          </a:p>
          <a:p>
            <a:r>
              <a:rPr lang="en-US" sz="2400" dirty="0">
                <a:latin typeface="Arial Rounded MT Bold" panose="020F0704030504030204" pitchFamily="34" charset="0"/>
              </a:rPr>
              <a:t>How can we live a “good life”?  </a:t>
            </a:r>
          </a:p>
        </p:txBody>
      </p:sp>
    </p:spTree>
    <p:extLst>
      <p:ext uri="{BB962C8B-B14F-4D97-AF65-F5344CB8AC3E}">
        <p14:creationId xmlns:p14="http://schemas.microsoft.com/office/powerpoint/2010/main" val="41737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p:txBody>
          <a:bodyPr>
            <a:normAutofit fontScale="92500" lnSpcReduction="10000"/>
          </a:bodyPr>
          <a:lstStyle/>
          <a:p>
            <a:pPr>
              <a:lnSpc>
                <a:spcPct val="150000"/>
              </a:lnSpc>
            </a:pPr>
            <a:r>
              <a:rPr lang="en-US" sz="3200" dirty="0"/>
              <a:t>In groups of 2-4, discuss the following question: </a:t>
            </a:r>
          </a:p>
          <a:p>
            <a:pPr>
              <a:lnSpc>
                <a:spcPct val="150000"/>
              </a:lnSpc>
            </a:pPr>
            <a:r>
              <a:rPr lang="en-US" sz="3200" dirty="0"/>
              <a:t>“What do I want to accomplish before I die?”</a:t>
            </a:r>
          </a:p>
        </p:txBody>
      </p:sp>
      <p:sp>
        <p:nvSpPr>
          <p:cNvPr id="4" name="Content Placeholder 3"/>
          <p:cNvSpPr>
            <a:spLocks noGrp="1"/>
          </p:cNvSpPr>
          <p:nvPr>
            <p:ph sz="half" idx="2"/>
          </p:nvPr>
        </p:nvSpPr>
        <p:spPr>
          <a:xfrm>
            <a:off x="6108192" y="1828800"/>
            <a:ext cx="4480560" cy="4351337"/>
          </a:xfrm>
        </p:spPr>
        <p:txBody>
          <a:bodyPr>
            <a:normAutofit fontScale="92500" lnSpcReduction="10000"/>
          </a:bodyPr>
          <a:lstStyle/>
          <a:p>
            <a:pPr marL="0" indent="0" algn="ctr">
              <a:lnSpc>
                <a:spcPct val="150000"/>
              </a:lnSpc>
              <a:buNone/>
            </a:pPr>
            <a:r>
              <a:rPr lang="en-US" sz="2800" i="1" dirty="0"/>
              <a:t>Feel free to be as open as you’d like, but please respect others’ privacy and beliefs. </a:t>
            </a:r>
          </a:p>
          <a:p>
            <a:endParaRPr lang="en-US" dirty="0"/>
          </a:p>
        </p:txBody>
      </p:sp>
    </p:spTree>
    <p:extLst>
      <p:ext uri="{BB962C8B-B14F-4D97-AF65-F5344CB8AC3E}">
        <p14:creationId xmlns:p14="http://schemas.microsoft.com/office/powerpoint/2010/main" val="42352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b="8882"/>
          <a:stretch/>
        </p:blipFill>
        <p:spPr>
          <a:xfrm>
            <a:off x="0" y="0"/>
            <a:ext cx="11296166" cy="6858000"/>
          </a:xfrm>
        </p:spPr>
      </p:pic>
      <p:sp>
        <p:nvSpPr>
          <p:cNvPr id="4" name="Content Placeholder 3"/>
          <p:cNvSpPr>
            <a:spLocks noGrp="1"/>
          </p:cNvSpPr>
          <p:nvPr>
            <p:ph sz="half" idx="2"/>
          </p:nvPr>
        </p:nvSpPr>
        <p:spPr>
          <a:xfrm>
            <a:off x="127124" y="1028541"/>
            <a:ext cx="4480560" cy="4351337"/>
          </a:xfrm>
        </p:spPr>
        <p:txBody>
          <a:bodyPr>
            <a:normAutofit/>
          </a:bodyPr>
          <a:lstStyle/>
          <a:p>
            <a:endParaRPr lang="en-US" sz="2200" dirty="0"/>
          </a:p>
          <a:p>
            <a:r>
              <a:rPr lang="en-US" sz="2400" dirty="0">
                <a:solidFill>
                  <a:schemeClr val="bg1"/>
                </a:solidFill>
                <a:latin typeface="Arial Rounded MT Bold" panose="020F0704030504030204" pitchFamily="34" charset="0"/>
              </a:rPr>
              <a:t>Again, your values and morals are your own business, and should be respected by all.  </a:t>
            </a:r>
          </a:p>
          <a:p>
            <a:r>
              <a:rPr lang="en-US" sz="2400" dirty="0">
                <a:solidFill>
                  <a:schemeClr val="bg1"/>
                </a:solidFill>
                <a:latin typeface="Arial Rounded MT Bold" panose="020F0704030504030204" pitchFamily="34" charset="0"/>
              </a:rPr>
              <a:t>That said, here are a few thoughts for you to consider that might help you to live a “</a:t>
            </a:r>
            <a:r>
              <a:rPr lang="en-US" sz="2400" b="1" dirty="0">
                <a:solidFill>
                  <a:schemeClr val="bg1"/>
                </a:solidFill>
                <a:latin typeface="Arial Rounded MT Bold" panose="020F0704030504030204" pitchFamily="34" charset="0"/>
              </a:rPr>
              <a:t>good life</a:t>
            </a:r>
            <a:r>
              <a:rPr lang="en-US" sz="2400" dirty="0">
                <a:solidFill>
                  <a:schemeClr val="bg1"/>
                </a:solidFill>
                <a:latin typeface="Arial Rounded MT Bold" panose="020F0704030504030204" pitchFamily="34" charset="0"/>
              </a:rPr>
              <a:t>”: </a:t>
            </a:r>
          </a:p>
          <a:p>
            <a:endParaRPr lang="en-US" sz="2200" dirty="0"/>
          </a:p>
        </p:txBody>
      </p:sp>
    </p:spTree>
    <p:extLst>
      <p:ext uri="{BB962C8B-B14F-4D97-AF65-F5344CB8AC3E}">
        <p14:creationId xmlns:p14="http://schemas.microsoft.com/office/powerpoint/2010/main" val="422880345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14800" y="1996440"/>
            <a:ext cx="3474720" cy="3802697"/>
          </a:xfrm>
        </p:spPr>
        <p:txBody>
          <a:bodyPr>
            <a:normAutofit/>
          </a:bodyPr>
          <a:lstStyle/>
          <a:p>
            <a:pPr marL="342900" indent="-342900">
              <a:buFont typeface="+mj-lt"/>
              <a:buAutoNum type="arabicPeriod"/>
            </a:pPr>
            <a:r>
              <a:rPr lang="en-US" sz="6000" dirty="0"/>
              <a:t> Live</a:t>
            </a:r>
          </a:p>
          <a:p>
            <a:pPr marL="342900" indent="-342900">
              <a:buFont typeface="+mj-lt"/>
              <a:buAutoNum type="arabicPeriod"/>
            </a:pPr>
            <a:r>
              <a:rPr lang="en-US" sz="6000" dirty="0"/>
              <a:t> Laugh</a:t>
            </a:r>
          </a:p>
          <a:p>
            <a:pPr marL="342900" indent="-342900">
              <a:buFont typeface="+mj-lt"/>
              <a:buAutoNum type="arabicPeriod"/>
            </a:pPr>
            <a:r>
              <a:rPr lang="en-US" sz="6000" dirty="0"/>
              <a:t> Love</a:t>
            </a:r>
          </a:p>
        </p:txBody>
      </p:sp>
    </p:spTree>
    <p:extLst>
      <p:ext uri="{BB962C8B-B14F-4D97-AF65-F5344CB8AC3E}">
        <p14:creationId xmlns:p14="http://schemas.microsoft.com/office/powerpoint/2010/main" val="3299048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28" y="365760"/>
            <a:ext cx="9956984" cy="1325562"/>
          </a:xfrm>
        </p:spPr>
        <p:txBody>
          <a:bodyPr/>
          <a:lstStyle/>
          <a:p>
            <a:r>
              <a:rPr lang="en-US" dirty="0"/>
              <a:t>1.  Live</a:t>
            </a:r>
          </a:p>
        </p:txBody>
      </p:sp>
      <p:sp>
        <p:nvSpPr>
          <p:cNvPr id="3" name="Content Placeholder 2"/>
          <p:cNvSpPr>
            <a:spLocks noGrp="1"/>
          </p:cNvSpPr>
          <p:nvPr>
            <p:ph sz="half" idx="1"/>
          </p:nvPr>
        </p:nvSpPr>
        <p:spPr>
          <a:xfrm>
            <a:off x="997528" y="1828800"/>
            <a:ext cx="4542692" cy="4351337"/>
          </a:xfrm>
        </p:spPr>
        <p:txBody>
          <a:bodyPr>
            <a:normAutofit/>
          </a:bodyPr>
          <a:lstStyle/>
          <a:p>
            <a:r>
              <a:rPr lang="en-US" sz="2400" dirty="0"/>
              <a:t>“Whatever you are, be a good one” </a:t>
            </a:r>
            <a:r>
              <a:rPr lang="en-US" sz="2400" i="1" dirty="0"/>
              <a:t>(Abraham Lincoln)</a:t>
            </a:r>
          </a:p>
          <a:p>
            <a:r>
              <a:rPr lang="en-US" sz="2400" dirty="0"/>
              <a:t>Seek to be the best you can at work, at home, and in your community</a:t>
            </a:r>
          </a:p>
          <a:p>
            <a:r>
              <a:rPr lang="en-US" sz="2400" dirty="0"/>
              <a:t>Be better tomorrow than you were yesterday</a:t>
            </a:r>
          </a:p>
          <a:p>
            <a:r>
              <a:rPr lang="en-US" sz="2400" dirty="0"/>
              <a:t>Strive to find balance in the things you do</a:t>
            </a:r>
          </a:p>
        </p:txBody>
      </p:sp>
      <p:pic>
        <p:nvPicPr>
          <p:cNvPr id="5" name="Content Placeholder 4"/>
          <p:cNvPicPr>
            <a:picLocks noGrp="1" noChangeAspect="1"/>
          </p:cNvPicPr>
          <p:nvPr>
            <p:ph sz="half" idx="2"/>
          </p:nvPr>
        </p:nvPicPr>
        <p:blipFill>
          <a:blip r:embed="rId3"/>
          <a:stretch>
            <a:fillRect/>
          </a:stretch>
        </p:blipFill>
        <p:spPr>
          <a:xfrm>
            <a:off x="5664910" y="1691322"/>
            <a:ext cx="5617871" cy="4211782"/>
          </a:xfrm>
        </p:spPr>
      </p:pic>
    </p:spTree>
    <p:extLst>
      <p:ext uri="{BB962C8B-B14F-4D97-AF65-F5344CB8AC3E}">
        <p14:creationId xmlns:p14="http://schemas.microsoft.com/office/powerpoint/2010/main" val="10158888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t="597" r="2" b="2"/>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2.  Laugh</a:t>
            </a:r>
          </a:p>
        </p:txBody>
      </p:sp>
      <p:sp>
        <p:nvSpPr>
          <p:cNvPr id="3" name="Content Placeholder 2"/>
          <p:cNvSpPr>
            <a:spLocks noGrp="1"/>
          </p:cNvSpPr>
          <p:nvPr>
            <p:ph sz="half" idx="1"/>
          </p:nvPr>
        </p:nvSpPr>
        <p:spPr>
          <a:xfrm>
            <a:off x="4965290" y="1828800"/>
            <a:ext cx="6015571" cy="4351337"/>
          </a:xfrm>
        </p:spPr>
        <p:txBody>
          <a:bodyPr vert="horz" lIns="91440" tIns="45720" rIns="91440" bIns="45720" rtlCol="0">
            <a:normAutofit/>
          </a:bodyPr>
          <a:lstStyle/>
          <a:p>
            <a:r>
              <a:rPr lang="en-US" sz="2800" dirty="0"/>
              <a:t>“Laughter is the best medicine” </a:t>
            </a:r>
            <a:r>
              <a:rPr lang="en-US" sz="2800" i="1" dirty="0"/>
              <a:t>(Reader’s Digest)</a:t>
            </a:r>
            <a:endParaRPr lang="en-US" sz="2800" dirty="0"/>
          </a:p>
          <a:p>
            <a:r>
              <a:rPr lang="en-US" sz="2800" dirty="0"/>
              <a:t>Laugh daily, if possible</a:t>
            </a:r>
          </a:p>
          <a:p>
            <a:r>
              <a:rPr lang="en-US" sz="2800" dirty="0"/>
              <a:t>Learn to laugh at yourself</a:t>
            </a:r>
          </a:p>
          <a:p>
            <a:r>
              <a:rPr lang="en-US" sz="2800" dirty="0"/>
              <a:t>Find humor in difficult situations</a:t>
            </a:r>
          </a:p>
          <a:p>
            <a:r>
              <a:rPr lang="en-US" sz="2800" dirty="0"/>
              <a:t>It’s ok to cry, too (thanks, </a:t>
            </a:r>
            <a:r>
              <a:rPr lang="en-US" sz="2800" i="1" dirty="0"/>
              <a:t>Inside Out</a:t>
            </a:r>
            <a:r>
              <a:rPr lang="en-US" sz="2800" dirty="0"/>
              <a:t>)</a:t>
            </a:r>
          </a:p>
          <a:p>
            <a:endParaRPr lang="en-US" dirty="0"/>
          </a:p>
        </p:txBody>
      </p:sp>
    </p:spTree>
    <p:extLst>
      <p:ext uri="{BB962C8B-B14F-4D97-AF65-F5344CB8AC3E}">
        <p14:creationId xmlns:p14="http://schemas.microsoft.com/office/powerpoint/2010/main" val="4617502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Discuss what makes “the good life”</a:t>
            </a:r>
          </a:p>
          <a:p>
            <a:pPr marL="457200" indent="-457200">
              <a:buFont typeface="+mj-lt"/>
              <a:buAutoNum type="arabicPeriod"/>
            </a:pPr>
            <a:r>
              <a:rPr lang="en-US" sz="2800" dirty="0"/>
              <a:t>Evaluate your life as it is</a:t>
            </a:r>
          </a:p>
          <a:p>
            <a:pPr marL="457200" indent="-457200">
              <a:buFont typeface="+mj-lt"/>
              <a:buAutoNum type="arabicPeriod"/>
            </a:pPr>
            <a:r>
              <a:rPr lang="en-US" sz="2800" dirty="0"/>
              <a:t>Make goals to move closer to your ideal life</a:t>
            </a:r>
          </a:p>
          <a:p>
            <a:pPr marL="457200" indent="-457200">
              <a:buFont typeface="+mj-lt"/>
              <a:buAutoNum type="arabicPeriod"/>
            </a:pPr>
            <a:endParaRPr lang="en-US" sz="2400" dirty="0"/>
          </a:p>
        </p:txBody>
      </p:sp>
    </p:spTree>
    <p:extLst>
      <p:ext uri="{BB962C8B-B14F-4D97-AF65-F5344CB8AC3E}">
        <p14:creationId xmlns:p14="http://schemas.microsoft.com/office/powerpoint/2010/main" val="36776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489" r="3208"/>
          <a:stretch/>
        </p:blipFill>
        <p:spPr>
          <a:xfrm>
            <a:off x="4367509" y="1011382"/>
            <a:ext cx="6778227" cy="4779818"/>
          </a:xfrm>
          <a:prstGeom prst="rect">
            <a:avLst/>
          </a:prstGeom>
        </p:spPr>
      </p:pic>
      <p:sp>
        <p:nvSpPr>
          <p:cNvPr id="2" name="Title 1"/>
          <p:cNvSpPr>
            <a:spLocks noGrp="1"/>
          </p:cNvSpPr>
          <p:nvPr>
            <p:ph type="title"/>
          </p:nvPr>
        </p:nvSpPr>
        <p:spPr>
          <a:xfrm>
            <a:off x="643831" y="640080"/>
            <a:ext cx="3690425" cy="1325562"/>
          </a:xfrm>
        </p:spPr>
        <p:txBody>
          <a:bodyPr vert="horz" lIns="91440" tIns="45720" rIns="91440" bIns="45720" rtlCol="0" anchor="b">
            <a:normAutofit/>
          </a:bodyPr>
          <a:lstStyle/>
          <a:p>
            <a:r>
              <a:rPr lang="en-US" sz="4000" dirty="0"/>
              <a:t>3.  Love</a:t>
            </a:r>
          </a:p>
        </p:txBody>
      </p:sp>
      <p:sp>
        <p:nvSpPr>
          <p:cNvPr id="3" name="Content Placeholder 2"/>
          <p:cNvSpPr>
            <a:spLocks noGrp="1"/>
          </p:cNvSpPr>
          <p:nvPr>
            <p:ph sz="half" idx="1"/>
          </p:nvPr>
        </p:nvSpPr>
        <p:spPr>
          <a:xfrm>
            <a:off x="643831" y="1936955"/>
            <a:ext cx="3690425" cy="4243182"/>
          </a:xfrm>
        </p:spPr>
        <p:txBody>
          <a:bodyPr vert="horz" lIns="91440" tIns="45720" rIns="91440" bIns="45720" rtlCol="0">
            <a:normAutofit/>
          </a:bodyPr>
          <a:lstStyle/>
          <a:p>
            <a:r>
              <a:rPr lang="en-US" sz="2000" dirty="0"/>
              <a:t>“All you need is love!” </a:t>
            </a:r>
            <a:r>
              <a:rPr lang="en-US" sz="2000" i="1" dirty="0"/>
              <a:t>(the Beatles)</a:t>
            </a:r>
            <a:endParaRPr lang="en-US" sz="2000" dirty="0"/>
          </a:p>
          <a:p>
            <a:r>
              <a:rPr lang="en-US" sz="2000" dirty="0"/>
              <a:t>Find someone who makes you happy and stay with them</a:t>
            </a:r>
          </a:p>
          <a:p>
            <a:r>
              <a:rPr lang="en-US" sz="2000" dirty="0"/>
              <a:t>Be there for others</a:t>
            </a:r>
          </a:p>
          <a:p>
            <a:r>
              <a:rPr lang="en-US" sz="2000" dirty="0"/>
              <a:t>Learn to be interested in others</a:t>
            </a:r>
          </a:p>
          <a:p>
            <a:r>
              <a:rPr lang="en-US" sz="2000" dirty="0"/>
              <a:t>Do something small for someone else, every day</a:t>
            </a:r>
          </a:p>
          <a:p>
            <a:endParaRPr lang="en-US" sz="1600" dirty="0"/>
          </a:p>
        </p:txBody>
      </p:sp>
    </p:spTree>
    <p:extLst>
      <p:ext uri="{BB962C8B-B14F-4D97-AF65-F5344CB8AC3E}">
        <p14:creationId xmlns:p14="http://schemas.microsoft.com/office/powerpoint/2010/main" val="23181523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a:blip r:embed="rId3"/>
          <a:stretch>
            <a:fillRect/>
          </a:stretch>
        </p:blipFill>
        <p:spPr>
          <a:xfrm>
            <a:off x="633998" y="1200171"/>
            <a:ext cx="6927007" cy="4467919"/>
          </a:xfrm>
          <a:prstGeom prst="rect">
            <a:avLst/>
          </a:prstGeom>
        </p:spPr>
      </p:pic>
      <p:sp>
        <p:nvSpPr>
          <p:cNvPr id="3" name="Content Placeholder 2"/>
          <p:cNvSpPr>
            <a:spLocks noGrp="1"/>
          </p:cNvSpPr>
          <p:nvPr>
            <p:ph sz="half" idx="1"/>
          </p:nvPr>
        </p:nvSpPr>
        <p:spPr>
          <a:xfrm>
            <a:off x="7889004" y="1200171"/>
            <a:ext cx="3075836" cy="4243182"/>
          </a:xfrm>
        </p:spPr>
        <p:txBody>
          <a:bodyPr vert="horz" lIns="91440" tIns="45720" rIns="91440" bIns="45720" rtlCol="0">
            <a:normAutofit/>
          </a:bodyPr>
          <a:lstStyle/>
          <a:p>
            <a:pPr marL="0" indent="0">
              <a:buNone/>
            </a:pPr>
            <a:r>
              <a:rPr lang="en-US" sz="2800" dirty="0"/>
              <a:t>As cliché as these things are, the proper application of these principles will reliably bring you greater happiness, no matter what you believe.</a:t>
            </a:r>
          </a:p>
        </p:txBody>
      </p:sp>
    </p:spTree>
    <p:extLst>
      <p:ext uri="{BB962C8B-B14F-4D97-AF65-F5344CB8AC3E}">
        <p14:creationId xmlns:p14="http://schemas.microsoft.com/office/powerpoint/2010/main" val="401279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b="8648"/>
          <a:stretch/>
        </p:blipFill>
        <p:spPr>
          <a:xfrm>
            <a:off x="-1" y="0"/>
            <a:ext cx="11305309" cy="6858000"/>
          </a:xfrm>
        </p:spPr>
      </p:pic>
      <p:sp>
        <p:nvSpPr>
          <p:cNvPr id="4" name="Content Placeholder 3"/>
          <p:cNvSpPr>
            <a:spLocks noGrp="1"/>
          </p:cNvSpPr>
          <p:nvPr>
            <p:ph sz="half" idx="2"/>
          </p:nvPr>
        </p:nvSpPr>
        <p:spPr>
          <a:xfrm>
            <a:off x="5832764" y="1006374"/>
            <a:ext cx="5472544" cy="2166317"/>
          </a:xfrm>
        </p:spPr>
        <p:txBody>
          <a:bodyPr>
            <a:normAutofit/>
          </a:bodyPr>
          <a:lstStyle/>
          <a:p>
            <a:pPr marL="0" indent="0">
              <a:lnSpc>
                <a:spcPct val="105000"/>
              </a:lnSpc>
              <a:buNone/>
            </a:pPr>
            <a:r>
              <a:rPr lang="en-US" sz="2400" dirty="0"/>
              <a:t>As you live your life—as a mathematician, rocket scientist, business consultant, brain surgeon, professor—remember to ask yourself these questions daily: </a:t>
            </a:r>
          </a:p>
        </p:txBody>
      </p:sp>
      <p:sp>
        <p:nvSpPr>
          <p:cNvPr id="6" name="TextBox 5"/>
          <p:cNvSpPr txBox="1"/>
          <p:nvPr/>
        </p:nvSpPr>
        <p:spPr>
          <a:xfrm>
            <a:off x="6373091" y="4031673"/>
            <a:ext cx="4581421" cy="1947264"/>
          </a:xfrm>
          <a:prstGeom prst="rect">
            <a:avLst/>
          </a:prstGeom>
          <a:noFill/>
        </p:spPr>
        <p:txBody>
          <a:bodyPr wrap="square" rtlCol="0">
            <a:spAutoFit/>
          </a:bodyPr>
          <a:lstStyle/>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live</a:t>
            </a:r>
            <a:r>
              <a:rPr lang="en-US" sz="2800" dirty="0">
                <a:solidFill>
                  <a:schemeClr val="bg1"/>
                </a:solidFill>
              </a:rPr>
              <a:t> today? </a:t>
            </a:r>
          </a:p>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laugh</a:t>
            </a:r>
            <a:r>
              <a:rPr lang="en-US" sz="2800" dirty="0">
                <a:solidFill>
                  <a:schemeClr val="bg1"/>
                </a:solidFill>
              </a:rPr>
              <a:t> today? </a:t>
            </a:r>
          </a:p>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love</a:t>
            </a:r>
            <a:r>
              <a:rPr lang="en-US" sz="2800" dirty="0">
                <a:solidFill>
                  <a:schemeClr val="bg1"/>
                </a:solidFill>
              </a:rPr>
              <a:t> today? </a:t>
            </a:r>
          </a:p>
        </p:txBody>
      </p:sp>
    </p:spTree>
    <p:extLst>
      <p:ext uri="{BB962C8B-B14F-4D97-AF65-F5344CB8AC3E}">
        <p14:creationId xmlns:p14="http://schemas.microsoft.com/office/powerpoint/2010/main" val="111308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07580" y="1628078"/>
            <a:ext cx="6377415" cy="713678"/>
          </a:xfrm>
        </p:spPr>
        <p:txBody>
          <a:bodyPr>
            <a:normAutofit/>
          </a:bodyPr>
          <a:lstStyle/>
          <a:p>
            <a:pPr marL="0" indent="0">
              <a:buNone/>
            </a:pPr>
            <a:r>
              <a:rPr lang="en-US" sz="2800" dirty="0"/>
              <a:t>If the answer is yes, excellent work! </a:t>
            </a:r>
          </a:p>
          <a:p>
            <a:endParaRPr lang="en-US" sz="2800" dirty="0"/>
          </a:p>
          <a:p>
            <a:endParaRPr lang="en-US" sz="2400" dirty="0"/>
          </a:p>
        </p:txBody>
      </p:sp>
      <p:pic>
        <p:nvPicPr>
          <p:cNvPr id="5" name="Content Placeholder 4"/>
          <p:cNvPicPr>
            <a:picLocks noGrp="1" noChangeAspect="1"/>
          </p:cNvPicPr>
          <p:nvPr>
            <p:ph sz="half" idx="2"/>
          </p:nvPr>
        </p:nvPicPr>
        <p:blipFill>
          <a:blip r:embed="rId3"/>
          <a:stretch>
            <a:fillRect/>
          </a:stretch>
        </p:blipFill>
        <p:spPr>
          <a:xfrm>
            <a:off x="1807580" y="2341756"/>
            <a:ext cx="6455474" cy="3631204"/>
          </a:xfrm>
        </p:spPr>
      </p:pic>
      <p:sp>
        <p:nvSpPr>
          <p:cNvPr id="6" name="TextBox 5"/>
          <p:cNvSpPr txBox="1"/>
          <p:nvPr/>
        </p:nvSpPr>
        <p:spPr>
          <a:xfrm>
            <a:off x="8452624" y="2679958"/>
            <a:ext cx="2720898" cy="2092881"/>
          </a:xfrm>
          <a:prstGeom prst="rect">
            <a:avLst/>
          </a:prstGeom>
          <a:noFill/>
        </p:spPr>
        <p:txBody>
          <a:bodyPr wrap="square" rtlCol="0">
            <a:spAutoFit/>
          </a:bodyPr>
          <a:lstStyle/>
          <a:p>
            <a:r>
              <a:rPr lang="en-US" sz="2800" i="1" dirty="0"/>
              <a:t>“You’re playing with us, Peter—you’re doing it!”</a:t>
            </a:r>
          </a:p>
          <a:p>
            <a:endParaRPr lang="en-US" dirty="0"/>
          </a:p>
        </p:txBody>
      </p:sp>
    </p:spTree>
    <p:extLst>
      <p:ext uri="{BB962C8B-B14F-4D97-AF65-F5344CB8AC3E}">
        <p14:creationId xmlns:p14="http://schemas.microsoft.com/office/powerpoint/2010/main" val="48275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20476" r="29941" b="1"/>
          <a:stretch/>
        </p:blipFill>
        <p:spPr>
          <a:xfrm>
            <a:off x="633998" y="640080"/>
            <a:ext cx="6927007" cy="5588101"/>
          </a:xfrm>
          <a:prstGeom prst="rect">
            <a:avLst/>
          </a:prstGeom>
        </p:spPr>
      </p:pic>
      <p:sp>
        <p:nvSpPr>
          <p:cNvPr id="4" name="Content Placeholder 3"/>
          <p:cNvSpPr>
            <a:spLocks noGrp="1"/>
          </p:cNvSpPr>
          <p:nvPr>
            <p:ph sz="half" idx="2"/>
          </p:nvPr>
        </p:nvSpPr>
        <p:spPr>
          <a:xfrm>
            <a:off x="7778314" y="640079"/>
            <a:ext cx="3075836" cy="5588101"/>
          </a:xfrm>
        </p:spPr>
        <p:txBody>
          <a:bodyPr vert="horz" lIns="91440" tIns="45720" rIns="91440" bIns="45720" rtlCol="0">
            <a:normAutofit/>
          </a:bodyPr>
          <a:lstStyle/>
          <a:p>
            <a:r>
              <a:rPr lang="en-US" sz="2800" dirty="0"/>
              <a:t>If no, it’s ok—each of us is allowed some off days. </a:t>
            </a:r>
          </a:p>
          <a:p>
            <a:r>
              <a:rPr lang="en-US" sz="2800" dirty="0"/>
              <a:t>Commit to trying better tomorrow.  </a:t>
            </a:r>
          </a:p>
          <a:p>
            <a:pPr marL="0">
              <a:buNone/>
            </a:pPr>
            <a:r>
              <a:rPr lang="en-US" sz="2800" dirty="0"/>
              <a:t>“</a:t>
            </a:r>
            <a:r>
              <a:rPr lang="en-US" sz="2800" i="1" dirty="0"/>
              <a:t>There’s always tomorrow for dreams to come true.”</a:t>
            </a:r>
          </a:p>
          <a:p>
            <a:endParaRPr lang="en-US" sz="2800" dirty="0"/>
          </a:p>
          <a:p>
            <a:endParaRPr lang="en-US" sz="1600" dirty="0"/>
          </a:p>
          <a:p>
            <a:endParaRPr lang="en-US" sz="1600" dirty="0"/>
          </a:p>
        </p:txBody>
      </p:sp>
    </p:spTree>
    <p:extLst>
      <p:ext uri="{BB962C8B-B14F-4D97-AF65-F5344CB8AC3E}">
        <p14:creationId xmlns:p14="http://schemas.microsoft.com/office/powerpoint/2010/main" val="2597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1" y="1828800"/>
            <a:ext cx="9692641" cy="4351337"/>
          </a:xfrm>
        </p:spPr>
        <p:txBody>
          <a:bodyPr>
            <a:normAutofit/>
          </a:bodyPr>
          <a:lstStyle/>
          <a:p>
            <a:pPr marL="0" indent="0">
              <a:buNone/>
            </a:pPr>
            <a:r>
              <a:rPr lang="en-US" sz="2800" dirty="0"/>
              <a:t>Take a moment and think about the following questions by yourself: </a:t>
            </a:r>
          </a:p>
          <a:p>
            <a:pPr marL="457200" indent="-457200">
              <a:buFont typeface="+mj-lt"/>
              <a:buAutoNum type="arabicPeriod"/>
            </a:pPr>
            <a:r>
              <a:rPr lang="en-US" sz="2800" dirty="0"/>
              <a:t>What is stopping me from living the life I want to live?</a:t>
            </a:r>
          </a:p>
          <a:p>
            <a:pPr marL="457200" indent="-457200">
              <a:buFont typeface="+mj-lt"/>
              <a:buAutoNum type="arabicPeriod"/>
            </a:pPr>
            <a:r>
              <a:rPr lang="en-US" sz="2800" dirty="0"/>
              <a:t>How can I make the life I want to live possible? </a:t>
            </a:r>
          </a:p>
          <a:p>
            <a:pPr marL="457200" indent="-457200">
              <a:buFont typeface="+mj-lt"/>
              <a:buAutoNum type="arabicPeriod"/>
            </a:pPr>
            <a:r>
              <a:rPr lang="en-US" sz="2800" dirty="0"/>
              <a:t>How can I improve the way I live, laugh, and love? </a:t>
            </a:r>
          </a:p>
        </p:txBody>
      </p:sp>
    </p:spTree>
    <p:extLst>
      <p:ext uri="{BB962C8B-B14F-4D97-AF65-F5344CB8AC3E}">
        <p14:creationId xmlns:p14="http://schemas.microsoft.com/office/powerpoint/2010/main" val="3328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12800" r="20300" b="12033"/>
          <a:stretch/>
        </p:blipFill>
        <p:spPr>
          <a:xfrm>
            <a:off x="6483559" y="231945"/>
            <a:ext cx="4653291" cy="6118626"/>
          </a:xfrm>
          <a:prstGeom prst="rect">
            <a:avLst/>
          </a:prstGeom>
        </p:spPr>
      </p:pic>
      <p:sp>
        <p:nvSpPr>
          <p:cNvPr id="2" name="Title 1"/>
          <p:cNvSpPr>
            <a:spLocks noGrp="1"/>
          </p:cNvSpPr>
          <p:nvPr>
            <p:ph type="title"/>
          </p:nvPr>
        </p:nvSpPr>
        <p:spPr>
          <a:xfrm>
            <a:off x="485881" y="387266"/>
            <a:ext cx="5841688" cy="1325562"/>
          </a:xfrm>
        </p:spPr>
        <p:txBody>
          <a:bodyPr vert="horz" lIns="91440" tIns="45720" rIns="91440" bIns="45720" rtlCol="0" anchor="b">
            <a:normAutofit/>
          </a:bodyPr>
          <a:lstStyle/>
          <a:p>
            <a:r>
              <a:rPr lang="en-US" dirty="0"/>
              <a:t>Semester Take-away</a:t>
            </a:r>
          </a:p>
        </p:txBody>
      </p:sp>
      <p:sp>
        <p:nvSpPr>
          <p:cNvPr id="4" name="Content Placeholder 3"/>
          <p:cNvSpPr>
            <a:spLocks noGrp="1"/>
          </p:cNvSpPr>
          <p:nvPr>
            <p:ph sz="half" idx="2"/>
          </p:nvPr>
        </p:nvSpPr>
        <p:spPr>
          <a:xfrm>
            <a:off x="467988" y="1856031"/>
            <a:ext cx="5859581" cy="4351337"/>
          </a:xfrm>
        </p:spPr>
        <p:txBody>
          <a:bodyPr vert="horz" lIns="91440" tIns="45720" rIns="91440" bIns="45720" rtlCol="0">
            <a:normAutofit/>
          </a:bodyPr>
          <a:lstStyle/>
          <a:p>
            <a:endParaRPr lang="en-US" dirty="0"/>
          </a:p>
          <a:p>
            <a:pPr marL="0">
              <a:buNone/>
            </a:pPr>
            <a:r>
              <a:rPr lang="en-US" sz="2800" i="1" dirty="0"/>
              <a:t>“Anything you want to, do it!  Want to change the world?  There’s nothing to it.”</a:t>
            </a:r>
          </a:p>
          <a:p>
            <a:pPr marL="0">
              <a:buNone/>
            </a:pPr>
            <a:r>
              <a:rPr lang="en-US" dirty="0"/>
              <a:t>~Willy Wonka</a:t>
            </a:r>
            <a:r>
              <a:rPr lang="en-US" i="1" dirty="0"/>
              <a:t>, Willy Wonka and the Chocolate Factory</a:t>
            </a:r>
          </a:p>
        </p:txBody>
      </p:sp>
    </p:spTree>
    <p:extLst>
      <p:ext uri="{BB962C8B-B14F-4D97-AF65-F5344CB8AC3E}">
        <p14:creationId xmlns:p14="http://schemas.microsoft.com/office/powerpoint/2010/main" val="954878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srcRect b="15578"/>
          <a:stretch/>
        </p:blipFill>
        <p:spPr>
          <a:xfrm>
            <a:off x="0" y="-1"/>
            <a:ext cx="12192000" cy="6858001"/>
          </a:xfrm>
        </p:spPr>
      </p:pic>
      <p:sp>
        <p:nvSpPr>
          <p:cNvPr id="3" name="Content Placeholder 2"/>
          <p:cNvSpPr>
            <a:spLocks noGrp="1"/>
          </p:cNvSpPr>
          <p:nvPr>
            <p:ph sz="half" idx="1"/>
          </p:nvPr>
        </p:nvSpPr>
        <p:spPr>
          <a:xfrm>
            <a:off x="111512" y="301083"/>
            <a:ext cx="4270917" cy="2419815"/>
          </a:xfrm>
        </p:spPr>
        <p:txBody>
          <a:bodyPr>
            <a:normAutofit/>
          </a:bodyPr>
          <a:lstStyle/>
          <a:p>
            <a:endParaRPr lang="en-US" sz="2400" dirty="0"/>
          </a:p>
          <a:p>
            <a:pPr marL="0" indent="0">
              <a:lnSpc>
                <a:spcPct val="100000"/>
              </a:lnSpc>
              <a:buNone/>
            </a:pPr>
            <a:r>
              <a:rPr lang="en-US" sz="2400" dirty="0">
                <a:solidFill>
                  <a:schemeClr val="bg1"/>
                </a:solidFill>
                <a:latin typeface="Arial Rounded MT Bold" panose="020F0704030504030204" pitchFamily="34" charset="0"/>
              </a:rPr>
              <a:t>Remember your potential.  There are many people rooting for—and counting on—your success.  </a:t>
            </a:r>
          </a:p>
        </p:txBody>
      </p:sp>
      <p:sp>
        <p:nvSpPr>
          <p:cNvPr id="7" name="TextBox 6"/>
          <p:cNvSpPr txBox="1"/>
          <p:nvPr/>
        </p:nvSpPr>
        <p:spPr>
          <a:xfrm>
            <a:off x="234175" y="3866119"/>
            <a:ext cx="2966226" cy="1846659"/>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Live your life the way it was meant to be lived—</a:t>
            </a:r>
            <a:r>
              <a:rPr lang="en-US" sz="2400" i="1" dirty="0">
                <a:solidFill>
                  <a:schemeClr val="bg1"/>
                </a:solidFill>
                <a:latin typeface="Arial Rounded MT Bold" panose="020F0704030504030204" pitchFamily="34" charset="0"/>
              </a:rPr>
              <a:t>starting today</a:t>
            </a:r>
            <a:r>
              <a:rPr lang="en-US" sz="2400" dirty="0">
                <a:solidFill>
                  <a:schemeClr val="bg1"/>
                </a:solidFill>
                <a:latin typeface="Arial Rounded MT Bold" panose="020F0704030504030204" pitchFamily="34" charset="0"/>
              </a:rPr>
              <a:t>!</a:t>
            </a:r>
          </a:p>
          <a:p>
            <a:endParaRPr lang="en-US" dirty="0"/>
          </a:p>
        </p:txBody>
      </p:sp>
    </p:spTree>
    <p:extLst>
      <p:ext uri="{BB962C8B-B14F-4D97-AF65-F5344CB8AC3E}">
        <p14:creationId xmlns:p14="http://schemas.microsoft.com/office/powerpoint/2010/main" val="184254939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Discuss what makes “the good life”</a:t>
            </a:r>
          </a:p>
          <a:p>
            <a:pPr marL="457200" indent="-457200">
              <a:buFont typeface="+mj-lt"/>
              <a:buAutoNum type="arabicPeriod"/>
            </a:pPr>
            <a:r>
              <a:rPr lang="en-US" sz="2400" dirty="0"/>
              <a:t>Evaluate your life as it currently is</a:t>
            </a:r>
          </a:p>
          <a:p>
            <a:pPr marL="457200" indent="-457200">
              <a:buFont typeface="+mj-lt"/>
              <a:buAutoNum type="arabicPeriod"/>
            </a:pPr>
            <a:r>
              <a:rPr lang="en-US" sz="2400" dirty="0"/>
              <a:t>Make goals to move closer to your ideal life</a:t>
            </a:r>
          </a:p>
          <a:p>
            <a:pPr marL="457200" indent="-457200">
              <a:buFont typeface="+mj-lt"/>
              <a:buAutoNum type="arabicPeriod"/>
            </a:pPr>
            <a:endParaRPr lang="en-US" sz="2400" dirty="0"/>
          </a:p>
        </p:txBody>
      </p:sp>
    </p:spTree>
    <p:extLst>
      <p:ext uri="{BB962C8B-B14F-4D97-AF65-F5344CB8AC3E}">
        <p14:creationId xmlns:p14="http://schemas.microsoft.com/office/powerpoint/2010/main" val="237061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2" y="1876097"/>
            <a:ext cx="8595360" cy="4351337"/>
          </a:xfrm>
        </p:spPr>
        <p:txBody>
          <a:bodyPr>
            <a:normAutofit/>
          </a:bodyPr>
          <a:lstStyle/>
          <a:p>
            <a:r>
              <a:rPr lang="en-US" sz="2400" i="1" dirty="0"/>
              <a:t>Hamilton</a:t>
            </a:r>
            <a:r>
              <a:rPr lang="en-US" sz="2400" dirty="0"/>
              <a:t>, by Lin Manuel-Miranda</a:t>
            </a:r>
          </a:p>
          <a:p>
            <a:r>
              <a:rPr lang="en-US" sz="2400" i="1" dirty="0"/>
              <a:t>Long Walk to Freedom</a:t>
            </a:r>
            <a:r>
              <a:rPr lang="en-US" sz="2400" dirty="0"/>
              <a:t>, by Nelson Mandela</a:t>
            </a:r>
          </a:p>
          <a:p>
            <a:endParaRPr lang="en-US" sz="2400" i="1" dirty="0"/>
          </a:p>
        </p:txBody>
      </p:sp>
    </p:spTree>
    <p:extLst>
      <p:ext uri="{BB962C8B-B14F-4D97-AF65-F5344CB8AC3E}">
        <p14:creationId xmlns:p14="http://schemas.microsoft.com/office/powerpoint/2010/main" val="60264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Good Life”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99746451"/>
      </p:ext>
    </p:extLst>
  </p:cSld>
  <p:clrMapOvr>
    <a:masterClrMapping/>
  </p:clrMapOvr>
  <p:transition spd="slow">
    <p:comb/>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spTree>
    <p:extLst>
      <p:ext uri="{BB962C8B-B14F-4D97-AF65-F5344CB8AC3E}">
        <p14:creationId xmlns:p14="http://schemas.microsoft.com/office/powerpoint/2010/main" val="113141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3"/>
          <a:stretch>
            <a:fillRect/>
          </a:stretch>
        </p:blipFill>
        <p:spPr>
          <a:xfrm>
            <a:off x="0" y="-457199"/>
            <a:ext cx="11342543" cy="7557448"/>
          </a:xfrm>
        </p:spPr>
      </p:pic>
      <p:sp>
        <p:nvSpPr>
          <p:cNvPr id="2" name="Title 1"/>
          <p:cNvSpPr>
            <a:spLocks noGrp="1"/>
          </p:cNvSpPr>
          <p:nvPr>
            <p:ph type="title"/>
          </p:nvPr>
        </p:nvSpPr>
        <p:spPr>
          <a:xfrm>
            <a:off x="760068" y="791737"/>
            <a:ext cx="2562996" cy="803762"/>
          </a:xfrm>
        </p:spPr>
        <p:txBody>
          <a:bodyPr/>
          <a:lstStyle/>
          <a:p>
            <a:r>
              <a:rPr lang="en-US" dirty="0">
                <a:solidFill>
                  <a:schemeClr val="bg1"/>
                </a:solidFill>
                <a:latin typeface="Arial Rounded MT Bold" panose="020F0704030504030204" pitchFamily="34" charset="0"/>
              </a:rPr>
              <a:t>Sum-up</a:t>
            </a:r>
          </a:p>
        </p:txBody>
      </p:sp>
      <p:sp>
        <p:nvSpPr>
          <p:cNvPr id="4" name="Content Placeholder 3"/>
          <p:cNvSpPr>
            <a:spLocks noGrp="1"/>
          </p:cNvSpPr>
          <p:nvPr>
            <p:ph sz="half" idx="1"/>
          </p:nvPr>
        </p:nvSpPr>
        <p:spPr>
          <a:xfrm>
            <a:off x="3592475" y="932718"/>
            <a:ext cx="7122907" cy="4516582"/>
          </a:xfrm>
        </p:spPr>
        <p:txBody>
          <a:bodyPr>
            <a:normAutofit/>
          </a:bodyPr>
          <a:lstStyle/>
          <a:p>
            <a:pPr marL="0" indent="0">
              <a:buNone/>
            </a:pPr>
            <a:r>
              <a:rPr lang="en-US" sz="2400" dirty="0">
                <a:latin typeface="Arial Rounded MT Bold" panose="020F0704030504030204" pitchFamily="34" charset="0"/>
              </a:rPr>
              <a:t>So, we’ve talked about a lot this semester:</a:t>
            </a:r>
          </a:p>
          <a:p>
            <a:r>
              <a:rPr lang="en-US" sz="2400" dirty="0">
                <a:latin typeface="Arial Rounded MT Bold" panose="020F0704030504030204" pitchFamily="34" charset="0"/>
              </a:rPr>
              <a:t>Talking about yourself well (resume &amp; interviewing)</a:t>
            </a:r>
          </a:p>
          <a:p>
            <a:r>
              <a:rPr lang="en-US" sz="2400" dirty="0">
                <a:latin typeface="Arial Rounded MT Bold" panose="020F0704030504030204" pitchFamily="34" charset="0"/>
              </a:rPr>
              <a:t>Getting a job</a:t>
            </a:r>
          </a:p>
          <a:p>
            <a:r>
              <a:rPr lang="en-US" sz="2400" dirty="0">
                <a:latin typeface="Arial Rounded MT Bold" panose="020F0704030504030204" pitchFamily="34" charset="0"/>
              </a:rPr>
              <a:t>Effective communication</a:t>
            </a:r>
          </a:p>
          <a:p>
            <a:r>
              <a:rPr lang="en-US" sz="2400" dirty="0">
                <a:latin typeface="Arial Rounded MT Bold" panose="020F0704030504030204" pitchFamily="34" charset="0"/>
              </a:rPr>
              <a:t>Making goals</a:t>
            </a:r>
          </a:p>
          <a:p>
            <a:r>
              <a:rPr lang="en-US" sz="2400" dirty="0">
                <a:latin typeface="Arial Rounded MT Bold" panose="020F0704030504030204" pitchFamily="34" charset="0"/>
              </a:rPr>
              <a:t>Working with others</a:t>
            </a:r>
          </a:p>
          <a:p>
            <a:pPr marL="0" indent="0">
              <a:buNone/>
            </a:pPr>
            <a:endParaRPr lang="en-US" sz="2400" dirty="0"/>
          </a:p>
        </p:txBody>
      </p:sp>
    </p:spTree>
    <p:extLst>
      <p:ext uri="{BB962C8B-B14F-4D97-AF65-F5344CB8AC3E}">
        <p14:creationId xmlns:p14="http://schemas.microsoft.com/office/powerpoint/2010/main" val="42701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r="3990"/>
          <a:stretch/>
        </p:blipFill>
        <p:spPr>
          <a:xfrm>
            <a:off x="0" y="-289933"/>
            <a:ext cx="11307337" cy="7661845"/>
          </a:xfrm>
        </p:spPr>
      </p:pic>
      <p:sp>
        <p:nvSpPr>
          <p:cNvPr id="4" name="Content Placeholder 3"/>
          <p:cNvSpPr>
            <a:spLocks noGrp="1"/>
          </p:cNvSpPr>
          <p:nvPr>
            <p:ph sz="half" idx="2"/>
          </p:nvPr>
        </p:nvSpPr>
        <p:spPr>
          <a:xfrm>
            <a:off x="272090" y="1691322"/>
            <a:ext cx="4132642" cy="4564512"/>
          </a:xfrm>
        </p:spPr>
        <p:txBody>
          <a:bodyPr>
            <a:normAutofit lnSpcReduction="10000"/>
          </a:bodyPr>
          <a:lstStyle/>
          <a:p>
            <a:endParaRPr lang="en-US" sz="2400" dirty="0"/>
          </a:p>
          <a:p>
            <a:r>
              <a:rPr lang="en-US" sz="2800" dirty="0">
                <a:solidFill>
                  <a:schemeClr val="bg1"/>
                </a:solidFill>
                <a:latin typeface="Arial Rounded MT Bold" panose="020F0704030504030204" pitchFamily="34" charset="0"/>
              </a:rPr>
              <a:t>A lot that we’ve talked about has practical application, and probably some of it you already knew how to do</a:t>
            </a:r>
          </a:p>
          <a:p>
            <a:r>
              <a:rPr lang="en-US" sz="2800" dirty="0">
                <a:solidFill>
                  <a:schemeClr val="bg1"/>
                </a:solidFill>
                <a:latin typeface="Arial Rounded MT Bold" panose="020F0704030504030204" pitchFamily="34" charset="0"/>
              </a:rPr>
              <a:t>But, there is a lot more to “soft skills” than simple tips and techniques</a:t>
            </a:r>
          </a:p>
          <a:p>
            <a:endParaRPr lang="en-US" sz="2400" dirty="0"/>
          </a:p>
        </p:txBody>
      </p:sp>
    </p:spTree>
    <p:extLst>
      <p:ext uri="{BB962C8B-B14F-4D97-AF65-F5344CB8AC3E}">
        <p14:creationId xmlns:p14="http://schemas.microsoft.com/office/powerpoint/2010/main" val="228560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0720" y="1483112"/>
            <a:ext cx="9119913" cy="4351337"/>
          </a:xfrm>
        </p:spPr>
        <p:txBody>
          <a:bodyPr>
            <a:normAutofit/>
          </a:bodyPr>
          <a:lstStyle/>
          <a:p>
            <a:r>
              <a:rPr lang="en-US" sz="3200" dirty="0"/>
              <a:t>Today’s class is going to be slightly different </a:t>
            </a:r>
          </a:p>
          <a:p>
            <a:r>
              <a:rPr lang="en-US" sz="3200" dirty="0"/>
              <a:t>We’re going to focus on </a:t>
            </a:r>
            <a:r>
              <a:rPr lang="en-US" sz="3200" b="1" dirty="0"/>
              <a:t>good living</a:t>
            </a:r>
            <a:r>
              <a:rPr lang="en-US" sz="3200" dirty="0"/>
              <a:t>, rather than the skills we’ve practiced so far</a:t>
            </a:r>
          </a:p>
          <a:p>
            <a:r>
              <a:rPr lang="en-US" sz="3200" dirty="0"/>
              <a:t>Hopefully this will be a breath of fresh air and an effective way to end this course</a:t>
            </a:r>
          </a:p>
        </p:txBody>
      </p:sp>
    </p:spTree>
    <p:extLst>
      <p:ext uri="{BB962C8B-B14F-4D97-AF65-F5344CB8AC3E}">
        <p14:creationId xmlns:p14="http://schemas.microsoft.com/office/powerpoint/2010/main" val="38127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15688" r="24989"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Personal Activity</a:t>
            </a:r>
          </a:p>
        </p:txBody>
      </p:sp>
      <p:sp>
        <p:nvSpPr>
          <p:cNvPr id="4" name="Content Placeholder 3"/>
          <p:cNvSpPr>
            <a:spLocks noGrp="1"/>
          </p:cNvSpPr>
          <p:nvPr>
            <p:ph sz="half" idx="2"/>
          </p:nvPr>
        </p:nvSpPr>
        <p:spPr>
          <a:xfrm>
            <a:off x="6420463" y="1828800"/>
            <a:ext cx="4572002" cy="4351337"/>
          </a:xfrm>
        </p:spPr>
        <p:txBody>
          <a:bodyPr vert="horz" lIns="91440" tIns="45720" rIns="91440" bIns="45720" rtlCol="0">
            <a:normAutofit/>
          </a:bodyPr>
          <a:lstStyle/>
          <a:p>
            <a:r>
              <a:rPr lang="en-US" sz="2800" dirty="0"/>
              <a:t>Consider the answer to the following question: </a:t>
            </a:r>
          </a:p>
          <a:p>
            <a:r>
              <a:rPr lang="en-US" sz="2800" dirty="0"/>
              <a:t>What makes a “good life” for you?  </a:t>
            </a:r>
          </a:p>
          <a:p>
            <a:r>
              <a:rPr lang="en-US" sz="2800" dirty="0"/>
              <a:t>Write a list of things that make life good</a:t>
            </a:r>
          </a:p>
        </p:txBody>
      </p:sp>
    </p:spTree>
    <p:extLst>
      <p:ext uri="{BB962C8B-B14F-4D97-AF65-F5344CB8AC3E}">
        <p14:creationId xmlns:p14="http://schemas.microsoft.com/office/powerpoint/2010/main" val="17750992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1083</TotalTime>
  <Words>2163</Words>
  <Application>Microsoft Office PowerPoint</Application>
  <PresentationFormat>Widescreen</PresentationFormat>
  <Paragraphs>282</Paragraphs>
  <Slides>50</Slides>
  <Notes>39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Rounded MT Bold</vt:lpstr>
      <vt:lpstr>Calibri</vt:lpstr>
      <vt:lpstr>Century Schoolbook</vt:lpstr>
      <vt:lpstr>Wingdings 2</vt:lpstr>
      <vt:lpstr>View</vt:lpstr>
      <vt:lpstr>The Good Life</vt:lpstr>
      <vt:lpstr>Review</vt:lpstr>
      <vt:lpstr>HW Review</vt:lpstr>
      <vt:lpstr>Today </vt:lpstr>
      <vt:lpstr>“The Good Life”</vt:lpstr>
      <vt:lpstr>Sum-up</vt:lpstr>
      <vt:lpstr>PowerPoint Presentation</vt:lpstr>
      <vt:lpstr>PowerPoint Presentation</vt:lpstr>
      <vt:lpstr>Personal Activity</vt:lpstr>
      <vt:lpstr>Class Discussion</vt:lpstr>
      <vt:lpstr>PowerPoint Presentation</vt:lpstr>
      <vt:lpstr>PowerPoint Presentation</vt:lpstr>
      <vt:lpstr>PowerPoint Presentation</vt:lpstr>
      <vt:lpstr>Discussion</vt:lpstr>
      <vt:lpstr>Reflect</vt:lpstr>
      <vt:lpstr>PowerPoint Presentation</vt:lpstr>
      <vt:lpstr>PowerPoint Presentation</vt:lpstr>
      <vt:lpstr>Case Study #1:  Alexander Hamilton</vt:lpstr>
      <vt:lpstr>Case Study: Hamilton</vt:lpstr>
      <vt:lpstr>Case Study: Hamilton</vt:lpstr>
      <vt:lpstr>Case Study: Hamilton</vt:lpstr>
      <vt:lpstr>Case Study: Hamilton</vt:lpstr>
      <vt:lpstr>Case Study: Hamilton</vt:lpstr>
      <vt:lpstr>Class Discussion</vt:lpstr>
      <vt:lpstr>Case Study #2:  Nelson Mandela</vt:lpstr>
      <vt:lpstr>Case Study: Long Walk to Freedom</vt:lpstr>
      <vt:lpstr>Case Study: Long Walk to Freedom</vt:lpstr>
      <vt:lpstr>Case Study: Long Walk to Freedom</vt:lpstr>
      <vt:lpstr>Case Study: Long Walk to Freedom</vt:lpstr>
      <vt:lpstr>Case Study: Long Walk to Freedom</vt:lpstr>
      <vt:lpstr>Case Study: Long Walk to Freedom</vt:lpstr>
      <vt:lpstr>Class Discussion</vt:lpstr>
      <vt:lpstr>PowerPoint Presentation</vt:lpstr>
      <vt:lpstr>PowerPoint Presentation</vt:lpstr>
      <vt:lpstr>Group Activity</vt:lpstr>
      <vt:lpstr>PowerPoint Presentation</vt:lpstr>
      <vt:lpstr>PowerPoint Presentation</vt:lpstr>
      <vt:lpstr>1.  Live</vt:lpstr>
      <vt:lpstr>2.  Laugh</vt:lpstr>
      <vt:lpstr>3.  Love</vt:lpstr>
      <vt:lpstr>PowerPoint Presentation</vt:lpstr>
      <vt:lpstr>PowerPoint Presentation</vt:lpstr>
      <vt:lpstr>PowerPoint Presentation</vt:lpstr>
      <vt:lpstr>PowerPoint Presentation</vt:lpstr>
      <vt:lpstr>Reflect</vt:lpstr>
      <vt:lpstr>Semester Take-away</vt:lpstr>
      <vt:lpstr>PowerPoint Presentation</vt:lpstr>
      <vt:lpstr>Review</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Good Life</dc:title>
  <dc:creator>Jacob Brown</dc:creator>
  <cp:lastModifiedBy>Stacie Mason</cp:lastModifiedBy>
  <cp:revision>144</cp:revision>
  <dcterms:created xsi:type="dcterms:W3CDTF">2016-06-04T18:37:53Z</dcterms:created>
  <dcterms:modified xsi:type="dcterms:W3CDTF">2016-08-26T20:16:16Z</dcterms:modified>
</cp:coreProperties>
</file>